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9" r:id="rId2"/>
    <p:sldId id="261" r:id="rId3"/>
    <p:sldId id="263" r:id="rId4"/>
    <p:sldId id="288" r:id="rId5"/>
    <p:sldId id="267" r:id="rId6"/>
    <p:sldId id="289" r:id="rId7"/>
    <p:sldId id="269" r:id="rId8"/>
    <p:sldId id="271" r:id="rId9"/>
    <p:sldId id="265" r:id="rId10"/>
    <p:sldId id="311" r:id="rId11"/>
    <p:sldId id="316" r:id="rId12"/>
    <p:sldId id="314" r:id="rId13"/>
    <p:sldId id="266" r:id="rId14"/>
    <p:sldId id="312" r:id="rId15"/>
    <p:sldId id="315" r:id="rId16"/>
    <p:sldId id="317" r:id="rId17"/>
    <p:sldId id="318" r:id="rId18"/>
    <p:sldId id="319" r:id="rId19"/>
    <p:sldId id="276" r:id="rId20"/>
    <p:sldId id="320" r:id="rId21"/>
    <p:sldId id="285" r:id="rId22"/>
  </p:sldIdLst>
  <p:sldSz cx="12188825" cy="6858000"/>
  <p:notesSz cx="6858000" cy="9144000"/>
  <p:defaultTextStyle>
    <a:defPPr>
      <a:defRPr lang="zh-CN"/>
    </a:defPPr>
    <a:lvl1pPr marL="0" algn="l" defTabSz="609600" rtl="0" eaLnBrk="1" latinLnBrk="0" hangingPunct="1">
      <a:defRPr sz="2400" kern="1200">
        <a:solidFill>
          <a:schemeClr val="tx1"/>
        </a:solidFill>
        <a:latin typeface="+mn-lt"/>
        <a:ea typeface="+mn-ea"/>
        <a:cs typeface="+mn-cs"/>
      </a:defRPr>
    </a:lvl1pPr>
    <a:lvl2pPr marL="609600" algn="l" defTabSz="609600" rtl="0" eaLnBrk="1" latinLnBrk="0" hangingPunct="1">
      <a:defRPr sz="2400" kern="1200">
        <a:solidFill>
          <a:schemeClr val="tx1"/>
        </a:solidFill>
        <a:latin typeface="+mn-lt"/>
        <a:ea typeface="+mn-ea"/>
        <a:cs typeface="+mn-cs"/>
      </a:defRPr>
    </a:lvl2pPr>
    <a:lvl3pPr marL="1219200" algn="l" defTabSz="609600" rtl="0" eaLnBrk="1" latinLnBrk="0" hangingPunct="1">
      <a:defRPr sz="2400" kern="1200">
        <a:solidFill>
          <a:schemeClr val="tx1"/>
        </a:solidFill>
        <a:latin typeface="+mn-lt"/>
        <a:ea typeface="+mn-ea"/>
        <a:cs typeface="+mn-cs"/>
      </a:defRPr>
    </a:lvl3pPr>
    <a:lvl4pPr marL="1828165" algn="l" defTabSz="609600" rtl="0" eaLnBrk="1" latinLnBrk="0" hangingPunct="1">
      <a:defRPr sz="2400" kern="1200">
        <a:solidFill>
          <a:schemeClr val="tx1"/>
        </a:solidFill>
        <a:latin typeface="+mn-lt"/>
        <a:ea typeface="+mn-ea"/>
        <a:cs typeface="+mn-cs"/>
      </a:defRPr>
    </a:lvl4pPr>
    <a:lvl5pPr marL="2437765" algn="l" defTabSz="609600" rtl="0" eaLnBrk="1" latinLnBrk="0" hangingPunct="1">
      <a:defRPr sz="2400" kern="1200">
        <a:solidFill>
          <a:schemeClr val="tx1"/>
        </a:solidFill>
        <a:latin typeface="+mn-lt"/>
        <a:ea typeface="+mn-ea"/>
        <a:cs typeface="+mn-cs"/>
      </a:defRPr>
    </a:lvl5pPr>
    <a:lvl6pPr marL="3047365" algn="l" defTabSz="609600" rtl="0" eaLnBrk="1" latinLnBrk="0" hangingPunct="1">
      <a:defRPr sz="2400" kern="1200">
        <a:solidFill>
          <a:schemeClr val="tx1"/>
        </a:solidFill>
        <a:latin typeface="+mn-lt"/>
        <a:ea typeface="+mn-ea"/>
        <a:cs typeface="+mn-cs"/>
      </a:defRPr>
    </a:lvl6pPr>
    <a:lvl7pPr marL="3656965" algn="l" defTabSz="609600" rtl="0" eaLnBrk="1" latinLnBrk="0" hangingPunct="1">
      <a:defRPr sz="2400" kern="1200">
        <a:solidFill>
          <a:schemeClr val="tx1"/>
        </a:solidFill>
        <a:latin typeface="+mn-lt"/>
        <a:ea typeface="+mn-ea"/>
        <a:cs typeface="+mn-cs"/>
      </a:defRPr>
    </a:lvl7pPr>
    <a:lvl8pPr marL="4266565" algn="l" defTabSz="609600" rtl="0" eaLnBrk="1" latinLnBrk="0" hangingPunct="1">
      <a:defRPr sz="2400" kern="1200">
        <a:solidFill>
          <a:schemeClr val="tx1"/>
        </a:solidFill>
        <a:latin typeface="+mn-lt"/>
        <a:ea typeface="+mn-ea"/>
        <a:cs typeface="+mn-cs"/>
      </a:defRPr>
    </a:lvl8pPr>
    <a:lvl9pPr marL="4875530" algn="l" defTabSz="609600"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096">
          <p15:clr>
            <a:srgbClr val="A4A3A4"/>
          </p15:clr>
        </p15:guide>
        <p15:guide id="2" pos="3806">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varScale="1">
        <p:scale>
          <a:sx n="81" d="100"/>
          <a:sy n="81" d="100"/>
        </p:scale>
        <p:origin x="725" y="67"/>
      </p:cViewPr>
      <p:guideLst>
        <p:guide orient="horz" pos="2096"/>
        <p:guide pos="3806"/>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8" name="图片 7" descr="2015-06-03_PerugiaFarmland_ROW7383193166_1920x1080 2.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
            <a:ext cx="12188825" cy="6856215"/>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5_标题幻灯片">
    <p:spTree>
      <p:nvGrpSpPr>
        <p:cNvPr id="1" name=""/>
        <p:cNvGrpSpPr/>
        <p:nvPr/>
      </p:nvGrpSpPr>
      <p:grpSpPr>
        <a:xfrm>
          <a:off x="0" y="0"/>
          <a:ext cx="0" cy="0"/>
          <a:chOff x="0" y="0"/>
          <a:chExt cx="0" cy="0"/>
        </a:xfrm>
      </p:grpSpPr>
      <p:pic>
        <p:nvPicPr>
          <p:cNvPr id="7" name="图片 6" descr="2015-06-03_PerugiaFarmland_ROW7383193166_1920x1080 3.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
            <a:ext cx="12188825" cy="6856215"/>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6_标题幻灯片">
    <p:spTree>
      <p:nvGrpSpPr>
        <p:cNvPr id="1" name=""/>
        <p:cNvGrpSpPr/>
        <p:nvPr/>
      </p:nvGrpSpPr>
      <p:grpSpPr>
        <a:xfrm>
          <a:off x="0" y="0"/>
          <a:ext cx="0" cy="0"/>
          <a:chOff x="0" y="0"/>
          <a:chExt cx="0" cy="0"/>
        </a:xfrm>
      </p:grpSpPr>
      <p:pic>
        <p:nvPicPr>
          <p:cNvPr id="7" name="图片 6" descr="2015-06-03_PerugiaFarmland_ROW7383193166_1920x1080 3.jpg"/>
          <p:cNvPicPr>
            <a:picLocks noChangeAspect="1"/>
          </p:cNvPicPr>
          <p:nvPr userDrawn="1"/>
        </p:nvPicPr>
        <p:blipFill>
          <a:blip r:embed="rId2">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0" y="1"/>
            <a:ext cx="12188825" cy="6856215"/>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标题幻灯片">
    <p:spTree>
      <p:nvGrpSpPr>
        <p:cNvPr id="1" name=""/>
        <p:cNvGrpSpPr/>
        <p:nvPr/>
      </p:nvGrpSpPr>
      <p:grpSpPr>
        <a:xfrm>
          <a:off x="0" y="0"/>
          <a:ext cx="0" cy="0"/>
          <a:chOff x="0" y="0"/>
          <a:chExt cx="0" cy="0"/>
        </a:xfrm>
      </p:grpSpPr>
      <p:pic>
        <p:nvPicPr>
          <p:cNvPr id="2" name="图片 1" descr="2015-06-03_PerugiaFarmland_ROW7383193166_1920x1080 2.jpg"/>
          <p:cNvPicPr>
            <a:picLocks noChangeAspect="1"/>
          </p:cNvPicPr>
          <p:nvPr userDrawn="1"/>
        </p:nvPicPr>
        <p:blipFill>
          <a:blip r:embed="rId2">
            <a:duotone>
              <a:prstClr val="black"/>
              <a:schemeClr val="accent1">
                <a:tint val="45000"/>
                <a:satMod val="400000"/>
              </a:schemeClr>
            </a:duotone>
            <a:extLst>
              <a:ext uri="{BEBA8EAE-BF5A-486C-A8C5-ECC9F3942E4B}">
                <a14:imgProps xmlns:a14="http://schemas.microsoft.com/office/drawing/2010/main">
                  <a14:imgLayer r:embed="rId3">
                    <a14:imgEffect>
                      <a14:colorTemperature colorTemp="4700"/>
                    </a14:imgEffect>
                  </a14:imgLayer>
                </a14:imgProps>
              </a:ext>
              <a:ext uri="{28A0092B-C50C-407E-A947-70E740481C1C}">
                <a14:useLocalDpi xmlns:a14="http://schemas.microsoft.com/office/drawing/2010/main" val="0"/>
              </a:ext>
            </a:extLst>
          </a:blip>
          <a:stretch>
            <a:fillRect/>
          </a:stretch>
        </p:blipFill>
        <p:spPr>
          <a:xfrm>
            <a:off x="0" y="1"/>
            <a:ext cx="12188825" cy="6856215"/>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pic>
        <p:nvPicPr>
          <p:cNvPr id="2" name="图片 1" descr="2015-06-03_PerugiaFarmland_ROW7383193166_1920x1080 2.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
            <a:ext cx="12188825" cy="6856215"/>
          </a:xfrm>
          <a:prstGeom prst="rect">
            <a:avLst/>
          </a:prstGeom>
        </p:spPr>
      </p:pic>
      <p:sp>
        <p:nvSpPr>
          <p:cNvPr id="3" name="矩形 2"/>
          <p:cNvSpPr/>
          <p:nvPr userDrawn="1"/>
        </p:nvSpPr>
        <p:spPr>
          <a:xfrm>
            <a:off x="0" y="1"/>
            <a:ext cx="12188825" cy="6856215"/>
          </a:xfrm>
          <a:prstGeom prst="rect">
            <a:avLst/>
          </a:prstGeom>
          <a:solidFill>
            <a:schemeClr val="tx2">
              <a:alpha val="54000"/>
            </a:schemeClr>
          </a:solidFill>
          <a:ln>
            <a:noFill/>
          </a:ln>
        </p:spPr>
        <p:style>
          <a:lnRef idx="1">
            <a:schemeClr val="accent1"/>
          </a:lnRef>
          <a:fillRef idx="3">
            <a:schemeClr val="accent1"/>
          </a:fillRef>
          <a:effectRef idx="2">
            <a:schemeClr val="accent1"/>
          </a:effectRef>
          <a:fontRef idx="minor">
            <a:schemeClr val="lt1"/>
          </a:fontRef>
        </p:style>
        <p:txBody>
          <a:bodyPr lIns="91436" tIns="45719" rIns="91436" bIns="45719" rtlCol="0" anchor="ctr"/>
          <a:lstStyle/>
          <a:p>
            <a:pPr algn="ctr"/>
            <a:endParaRPr kumimoji="1"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pic>
        <p:nvPicPr>
          <p:cNvPr id="2" name="图片 1" descr="2015-06-03_PerugiaFarmland_ROW7383193166_1920x1080.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
            <a:ext cx="12188825" cy="6856215"/>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txStyles>
    <p:titleStyle>
      <a:lvl1pPr algn="ctr" defTabSz="609600" rtl="0" eaLnBrk="1" latinLnBrk="0" hangingPunct="1">
        <a:spcBef>
          <a:spcPct val="0"/>
        </a:spcBef>
        <a:buNone/>
        <a:defRPr sz="5900" kern="1200">
          <a:solidFill>
            <a:schemeClr val="tx1"/>
          </a:solidFill>
          <a:latin typeface="+mj-lt"/>
          <a:ea typeface="+mj-ea"/>
          <a:cs typeface="+mj-cs"/>
        </a:defRPr>
      </a:lvl1pPr>
    </p:titleStyle>
    <p:bodyStyle>
      <a:lvl1pPr marL="457200" indent="-457200" algn="l" defTabSz="609600" rtl="0" eaLnBrk="1" latinLnBrk="0" hangingPunct="1">
        <a:spcBef>
          <a:spcPct val="20000"/>
        </a:spcBef>
        <a:buFont typeface="Arial" panose="020B0604020202020204"/>
        <a:buChar char="•"/>
        <a:defRPr sz="4300" kern="1200">
          <a:solidFill>
            <a:schemeClr val="tx1"/>
          </a:solidFill>
          <a:latin typeface="+mn-lt"/>
          <a:ea typeface="+mn-ea"/>
          <a:cs typeface="+mn-cs"/>
        </a:defRPr>
      </a:lvl1pPr>
      <a:lvl2pPr marL="990600" indent="-381000" algn="l" defTabSz="609600" rtl="0" eaLnBrk="1" latinLnBrk="0" hangingPunct="1">
        <a:spcBef>
          <a:spcPct val="20000"/>
        </a:spcBef>
        <a:buFont typeface="Arial" panose="020B0604020202020204"/>
        <a:buChar char="–"/>
        <a:defRPr sz="3700" kern="1200">
          <a:solidFill>
            <a:schemeClr val="tx1"/>
          </a:solidFill>
          <a:latin typeface="+mn-lt"/>
          <a:ea typeface="+mn-ea"/>
          <a:cs typeface="+mn-cs"/>
        </a:defRPr>
      </a:lvl2pPr>
      <a:lvl3pPr marL="1523365" indent="-304800" algn="l" defTabSz="609600" rtl="0" eaLnBrk="1" latinLnBrk="0" hangingPunct="1">
        <a:spcBef>
          <a:spcPct val="20000"/>
        </a:spcBef>
        <a:buFont typeface="Arial" panose="020B0604020202020204"/>
        <a:buChar char="•"/>
        <a:defRPr sz="3200" kern="1200">
          <a:solidFill>
            <a:schemeClr val="tx1"/>
          </a:solidFill>
          <a:latin typeface="+mn-lt"/>
          <a:ea typeface="+mn-ea"/>
          <a:cs typeface="+mn-cs"/>
        </a:defRPr>
      </a:lvl3pPr>
      <a:lvl4pPr marL="2132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4pPr>
      <a:lvl5pPr marL="27425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0730"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330"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p:bodyStyle>
    <p:otherStyle>
      <a:defPPr>
        <a:defRPr lang="zh-CN"/>
      </a:defPPr>
      <a:lvl1pPr marL="0" algn="l" defTabSz="609600" rtl="0" eaLnBrk="1" latinLnBrk="0" hangingPunct="1">
        <a:defRPr sz="2400" kern="1200">
          <a:solidFill>
            <a:schemeClr val="tx1"/>
          </a:solidFill>
          <a:latin typeface="+mn-lt"/>
          <a:ea typeface="+mn-ea"/>
          <a:cs typeface="+mn-cs"/>
        </a:defRPr>
      </a:lvl1pPr>
      <a:lvl2pPr marL="609600" algn="l" defTabSz="609600" rtl="0" eaLnBrk="1" latinLnBrk="0" hangingPunct="1">
        <a:defRPr sz="2400" kern="1200">
          <a:solidFill>
            <a:schemeClr val="tx1"/>
          </a:solidFill>
          <a:latin typeface="+mn-lt"/>
          <a:ea typeface="+mn-ea"/>
          <a:cs typeface="+mn-cs"/>
        </a:defRPr>
      </a:lvl2pPr>
      <a:lvl3pPr marL="1219200" algn="l" defTabSz="609600" rtl="0" eaLnBrk="1" latinLnBrk="0" hangingPunct="1">
        <a:defRPr sz="2400" kern="1200">
          <a:solidFill>
            <a:schemeClr val="tx1"/>
          </a:solidFill>
          <a:latin typeface="+mn-lt"/>
          <a:ea typeface="+mn-ea"/>
          <a:cs typeface="+mn-cs"/>
        </a:defRPr>
      </a:lvl3pPr>
      <a:lvl4pPr marL="1828165" algn="l" defTabSz="609600" rtl="0" eaLnBrk="1" latinLnBrk="0" hangingPunct="1">
        <a:defRPr sz="2400" kern="1200">
          <a:solidFill>
            <a:schemeClr val="tx1"/>
          </a:solidFill>
          <a:latin typeface="+mn-lt"/>
          <a:ea typeface="+mn-ea"/>
          <a:cs typeface="+mn-cs"/>
        </a:defRPr>
      </a:lvl4pPr>
      <a:lvl5pPr marL="2437765" algn="l" defTabSz="609600" rtl="0" eaLnBrk="1" latinLnBrk="0" hangingPunct="1">
        <a:defRPr sz="2400" kern="1200">
          <a:solidFill>
            <a:schemeClr val="tx1"/>
          </a:solidFill>
          <a:latin typeface="+mn-lt"/>
          <a:ea typeface="+mn-ea"/>
          <a:cs typeface="+mn-cs"/>
        </a:defRPr>
      </a:lvl5pPr>
      <a:lvl6pPr marL="3047365" algn="l" defTabSz="609600" rtl="0" eaLnBrk="1" latinLnBrk="0" hangingPunct="1">
        <a:defRPr sz="2400" kern="1200">
          <a:solidFill>
            <a:schemeClr val="tx1"/>
          </a:solidFill>
          <a:latin typeface="+mn-lt"/>
          <a:ea typeface="+mn-ea"/>
          <a:cs typeface="+mn-cs"/>
        </a:defRPr>
      </a:lvl6pPr>
      <a:lvl7pPr marL="3656965" algn="l" defTabSz="609600" rtl="0" eaLnBrk="1" latinLnBrk="0" hangingPunct="1">
        <a:defRPr sz="2400" kern="1200">
          <a:solidFill>
            <a:schemeClr val="tx1"/>
          </a:solidFill>
          <a:latin typeface="+mn-lt"/>
          <a:ea typeface="+mn-ea"/>
          <a:cs typeface="+mn-cs"/>
        </a:defRPr>
      </a:lvl7pPr>
      <a:lvl8pPr marL="4266565" algn="l" defTabSz="609600" rtl="0" eaLnBrk="1" latinLnBrk="0" hangingPunct="1">
        <a:defRPr sz="2400" kern="1200">
          <a:solidFill>
            <a:schemeClr val="tx1"/>
          </a:solidFill>
          <a:latin typeface="+mn-lt"/>
          <a:ea typeface="+mn-ea"/>
          <a:cs typeface="+mn-cs"/>
        </a:defRPr>
      </a:lvl8pPr>
      <a:lvl9pPr marL="4875530" algn="l" defTabSz="60960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4.xml"/><Relationship Id="rId5" Type="http://schemas.openxmlformats.org/officeDocument/2006/relationships/image" Target="../media/image14.png"/><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8"/>
          <p:cNvSpPr txBox="1"/>
          <p:nvPr/>
        </p:nvSpPr>
        <p:spPr>
          <a:xfrm>
            <a:off x="1864572" y="1709361"/>
            <a:ext cx="8464566" cy="1087120"/>
          </a:xfrm>
          <a:prstGeom prst="rect">
            <a:avLst/>
          </a:prstGeom>
          <a:noFill/>
          <a:ln>
            <a:solidFill>
              <a:schemeClr val="bg1"/>
            </a:solidFill>
          </a:ln>
        </p:spPr>
        <p:txBody>
          <a:bodyPr wrap="square" lIns="91436" tIns="45719" rIns="91436" bIns="45719" rtlCol="0">
            <a:spAutoFit/>
          </a:bodyPr>
          <a:lstStyle/>
          <a:p>
            <a:pPr algn="ctr">
              <a:lnSpc>
                <a:spcPct val="90000"/>
              </a:lnSpc>
            </a:pPr>
            <a:r>
              <a:rPr lang="zh-CN" altLang="en-US" sz="7200" b="1" spc="300" dirty="0">
                <a:solidFill>
                  <a:schemeClr val="bg1"/>
                </a:solidFill>
                <a:latin typeface="微软雅黑" panose="020B0503020204020204" pitchFamily="34" charset="-122"/>
                <a:ea typeface="微软雅黑" panose="020B0503020204020204" pitchFamily="34" charset="-122"/>
              </a:rPr>
              <a:t>实习岗位状况分析</a:t>
            </a:r>
          </a:p>
        </p:txBody>
      </p:sp>
      <p:sp>
        <p:nvSpPr>
          <p:cNvPr id="20" name="矩形 19"/>
          <p:cNvSpPr/>
          <p:nvPr/>
        </p:nvSpPr>
        <p:spPr>
          <a:xfrm>
            <a:off x="1736365" y="4819083"/>
            <a:ext cx="1357313" cy="400052"/>
          </a:xfrm>
          <a:prstGeom prst="rect">
            <a:avLst/>
          </a:prstGeom>
          <a:no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r>
              <a:rPr lang="zh-CN" altLang="en-US" sz="1900" b="1" spc="300" dirty="0">
                <a:solidFill>
                  <a:srgbClr val="FFFFFF"/>
                </a:solidFill>
                <a:latin typeface="微软雅黑" panose="020B0503020204020204" pitchFamily="34" charset="-122"/>
                <a:ea typeface="微软雅黑" panose="020B0503020204020204" pitchFamily="34" charset="-122"/>
              </a:rPr>
              <a:t>答辩人：</a:t>
            </a:r>
            <a:endParaRPr lang="zh-HK" altLang="en-US" sz="1900" b="1" spc="300" dirty="0">
              <a:solidFill>
                <a:srgbClr val="FFFFFF"/>
              </a:solidFill>
              <a:latin typeface="微软雅黑" panose="020B0503020204020204" pitchFamily="34" charset="-122"/>
              <a:ea typeface="微软雅黑" panose="020B0503020204020204" pitchFamily="34" charset="-122"/>
            </a:endParaRPr>
          </a:p>
        </p:txBody>
      </p:sp>
      <p:sp>
        <p:nvSpPr>
          <p:cNvPr id="21" name="矩形 20"/>
          <p:cNvSpPr/>
          <p:nvPr/>
        </p:nvSpPr>
        <p:spPr>
          <a:xfrm>
            <a:off x="1736365" y="5340577"/>
            <a:ext cx="1357313" cy="400052"/>
          </a:xfrm>
          <a:prstGeom prst="rect">
            <a:avLst/>
          </a:prstGeom>
          <a:no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r>
              <a:rPr lang="zh-CN" altLang="en-US" sz="1900" b="1" spc="300" dirty="0">
                <a:solidFill>
                  <a:srgbClr val="FFFFFF"/>
                </a:solidFill>
                <a:latin typeface="微软雅黑" panose="020B0503020204020204" pitchFamily="34" charset="-122"/>
                <a:ea typeface="微软雅黑" panose="020B0503020204020204" pitchFamily="34" charset="-122"/>
              </a:rPr>
              <a:t>指导老师：</a:t>
            </a:r>
            <a:endParaRPr lang="zh-HK" altLang="en-US" sz="1900" b="1" spc="300" dirty="0">
              <a:solidFill>
                <a:srgbClr val="FFFFFF"/>
              </a:solidFill>
              <a:latin typeface="微软雅黑" panose="020B0503020204020204" pitchFamily="34" charset="-122"/>
              <a:ea typeface="微软雅黑" panose="020B0503020204020204" pitchFamily="34" charset="-122"/>
            </a:endParaRPr>
          </a:p>
        </p:txBody>
      </p:sp>
      <p:sp>
        <p:nvSpPr>
          <p:cNvPr id="22" name="文本框 21"/>
          <p:cNvSpPr txBox="1"/>
          <p:nvPr/>
        </p:nvSpPr>
        <p:spPr>
          <a:xfrm>
            <a:off x="3376930" y="4834255"/>
            <a:ext cx="2782570" cy="382270"/>
          </a:xfrm>
          <a:prstGeom prst="rect">
            <a:avLst/>
          </a:prstGeom>
          <a:noFill/>
        </p:spPr>
        <p:txBody>
          <a:bodyPr wrap="square" lIns="91436" tIns="45719" rIns="91436" bIns="45719" rtlCol="0">
            <a:spAutoFit/>
          </a:bodyPr>
          <a:lstStyle/>
          <a:p>
            <a:r>
              <a:rPr lang="zh-CN" altLang="en-US" sz="1900" b="1" spc="300" dirty="0">
                <a:solidFill>
                  <a:srgbClr val="FFFFFF"/>
                </a:solidFill>
                <a:latin typeface="微软雅黑" panose="020B0503020204020204" pitchFamily="34" charset="-122"/>
                <a:ea typeface="微软雅黑" panose="020B0503020204020204" pitchFamily="34" charset="-122"/>
              </a:rPr>
              <a:t>唐国旗</a:t>
            </a:r>
            <a:r>
              <a:rPr lang="en-US" altLang="zh-CN" sz="1900" b="1" spc="300" dirty="0">
                <a:solidFill>
                  <a:srgbClr val="FFFFFF"/>
                </a:solidFill>
                <a:latin typeface="微软雅黑" panose="020B0503020204020204" pitchFamily="34" charset="-122"/>
                <a:ea typeface="微软雅黑" panose="020B0503020204020204" pitchFamily="34" charset="-122"/>
              </a:rPr>
              <a:t>,</a:t>
            </a:r>
            <a:r>
              <a:rPr lang="zh-CN" altLang="en-US" sz="1900" b="1" spc="300" dirty="0">
                <a:solidFill>
                  <a:srgbClr val="FFFFFF"/>
                </a:solidFill>
                <a:latin typeface="微软雅黑" panose="020B0503020204020204" pitchFamily="34" charset="-122"/>
                <a:ea typeface="微软雅黑" panose="020B0503020204020204" pitchFamily="34" charset="-122"/>
              </a:rPr>
              <a:t>梅庆伟</a:t>
            </a:r>
            <a:r>
              <a:rPr lang="en-US" altLang="zh-CN" sz="1900" b="1" spc="300" dirty="0">
                <a:solidFill>
                  <a:srgbClr val="FFFFFF"/>
                </a:solidFill>
                <a:latin typeface="微软雅黑" panose="020B0503020204020204" pitchFamily="34" charset="-122"/>
                <a:ea typeface="微软雅黑" panose="020B0503020204020204" pitchFamily="34" charset="-122"/>
              </a:rPr>
              <a:t>,</a:t>
            </a:r>
            <a:r>
              <a:rPr lang="zh-CN" altLang="en-US" sz="1900" b="1" spc="300" dirty="0">
                <a:solidFill>
                  <a:srgbClr val="FFFFFF"/>
                </a:solidFill>
                <a:latin typeface="微软雅黑" panose="020B0503020204020204" pitchFamily="34" charset="-122"/>
                <a:ea typeface="微软雅黑" panose="020B0503020204020204" pitchFamily="34" charset="-122"/>
              </a:rPr>
              <a:t>龚吉</a:t>
            </a:r>
          </a:p>
        </p:txBody>
      </p:sp>
      <p:sp>
        <p:nvSpPr>
          <p:cNvPr id="23" name="文本框 22"/>
          <p:cNvSpPr txBox="1"/>
          <p:nvPr/>
        </p:nvSpPr>
        <p:spPr>
          <a:xfrm>
            <a:off x="3396184" y="5355937"/>
            <a:ext cx="1614489" cy="382270"/>
          </a:xfrm>
          <a:prstGeom prst="rect">
            <a:avLst/>
          </a:prstGeom>
          <a:noFill/>
        </p:spPr>
        <p:txBody>
          <a:bodyPr wrap="square" lIns="91436" tIns="45719" rIns="91436" bIns="45719" rtlCol="0">
            <a:spAutoFit/>
          </a:bodyPr>
          <a:lstStyle/>
          <a:p>
            <a:r>
              <a:rPr lang="zh-CN" altLang="zh-HK" sz="1900" b="1" spc="300" dirty="0">
                <a:solidFill>
                  <a:srgbClr val="FFFFFF"/>
                </a:solidFill>
                <a:latin typeface="微软雅黑" panose="020B0503020204020204" pitchFamily="34" charset="-122"/>
                <a:ea typeface="微软雅黑" panose="020B0503020204020204" pitchFamily="34" charset="-122"/>
              </a:rPr>
              <a:t>徐勇老师</a:t>
            </a:r>
          </a:p>
        </p:txBody>
      </p:sp>
      <p:sp>
        <p:nvSpPr>
          <p:cNvPr id="24" name="文本框 23"/>
          <p:cNvSpPr txBox="1"/>
          <p:nvPr/>
        </p:nvSpPr>
        <p:spPr>
          <a:xfrm>
            <a:off x="1864571" y="3153342"/>
            <a:ext cx="6114853" cy="305435"/>
          </a:xfrm>
          <a:prstGeom prst="rect">
            <a:avLst/>
          </a:prstGeom>
          <a:noFill/>
        </p:spPr>
        <p:txBody>
          <a:bodyPr wrap="square" lIns="91436" tIns="45719" rIns="91436" bIns="45719" rtlCol="0">
            <a:spAutoFit/>
          </a:bodyPr>
          <a:lstStyle/>
          <a:p>
            <a:r>
              <a:rPr lang="zh-CN" altLang="zh-HK" sz="1400" spc="300" dirty="0">
                <a:solidFill>
                  <a:schemeClr val="bg1"/>
                </a:solidFill>
                <a:latin typeface="微软雅黑" panose="020B0503020204020204" pitchFamily="34" charset="-122"/>
                <a:ea typeface="微软雅黑" panose="020B0503020204020204" pitchFamily="34" charset="-122"/>
              </a:rPr>
              <a:t>武汉华夏理工学院       软件</a:t>
            </a:r>
            <a:r>
              <a:rPr lang="en-US" altLang="zh-CN" sz="1400" spc="300" dirty="0">
                <a:solidFill>
                  <a:schemeClr val="bg1"/>
                </a:solidFill>
                <a:latin typeface="微软雅黑" panose="020B0503020204020204" pitchFamily="34" charset="-122"/>
                <a:ea typeface="微软雅黑" panose="020B0503020204020204" pitchFamily="34" charset="-122"/>
              </a:rPr>
              <a:t>1181</a:t>
            </a:r>
          </a:p>
        </p:txBody>
      </p:sp>
      <p:grpSp>
        <p:nvGrpSpPr>
          <p:cNvPr id="25" name="Group 4"/>
          <p:cNvGrpSpPr>
            <a:grpSpLocks noChangeAspect="1"/>
          </p:cNvGrpSpPr>
          <p:nvPr/>
        </p:nvGrpSpPr>
        <p:grpSpPr bwMode="auto">
          <a:xfrm rot="19764056">
            <a:off x="1131298" y="1046209"/>
            <a:ext cx="1424066" cy="1326299"/>
            <a:chOff x="1164" y="687"/>
            <a:chExt cx="3219" cy="2998"/>
          </a:xfrm>
          <a:solidFill>
            <a:schemeClr val="bg1"/>
          </a:solidFill>
          <a:effectLst>
            <a:outerShdw blurRad="50800" dist="38100" dir="2700000" algn="tl" rotWithShape="0">
              <a:prstClr val="black">
                <a:alpha val="40000"/>
              </a:prstClr>
            </a:outerShdw>
          </a:effectLst>
        </p:grpSpPr>
        <p:sp>
          <p:nvSpPr>
            <p:cNvPr id="26" name="Freeform 6"/>
            <p:cNvSpPr/>
            <p:nvPr/>
          </p:nvSpPr>
          <p:spPr bwMode="auto">
            <a:xfrm>
              <a:off x="1164" y="687"/>
              <a:ext cx="3219" cy="2998"/>
            </a:xfrm>
            <a:custGeom>
              <a:avLst/>
              <a:gdLst>
                <a:gd name="T0" fmla="*/ 96 w 1360"/>
                <a:gd name="T1" fmla="*/ 404 h 1266"/>
                <a:gd name="T2" fmla="*/ 96 w 1360"/>
                <a:gd name="T3" fmla="*/ 527 h 1266"/>
                <a:gd name="T4" fmla="*/ 105 w 1360"/>
                <a:gd name="T5" fmla="*/ 537 h 1266"/>
                <a:gd name="T6" fmla="*/ 123 w 1360"/>
                <a:gd name="T7" fmla="*/ 616 h 1266"/>
                <a:gd name="T8" fmla="*/ 119 w 1360"/>
                <a:gd name="T9" fmla="*/ 629 h 1266"/>
                <a:gd name="T10" fmla="*/ 147 w 1360"/>
                <a:gd name="T11" fmla="*/ 940 h 1266"/>
                <a:gd name="T12" fmla="*/ 169 w 1360"/>
                <a:gd name="T13" fmla="*/ 1194 h 1266"/>
                <a:gd name="T14" fmla="*/ 175 w 1360"/>
                <a:gd name="T15" fmla="*/ 1266 h 1266"/>
                <a:gd name="T16" fmla="*/ 0 w 1360"/>
                <a:gd name="T17" fmla="*/ 1266 h 1266"/>
                <a:gd name="T18" fmla="*/ 6 w 1360"/>
                <a:gd name="T19" fmla="*/ 1197 h 1266"/>
                <a:gd name="T20" fmla="*/ 38 w 1360"/>
                <a:gd name="T21" fmla="*/ 811 h 1266"/>
                <a:gd name="T22" fmla="*/ 54 w 1360"/>
                <a:gd name="T23" fmla="*/ 629 h 1266"/>
                <a:gd name="T24" fmla="*/ 50 w 1360"/>
                <a:gd name="T25" fmla="*/ 613 h 1266"/>
                <a:gd name="T26" fmla="*/ 71 w 1360"/>
                <a:gd name="T27" fmla="*/ 537 h 1266"/>
                <a:gd name="T28" fmla="*/ 79 w 1360"/>
                <a:gd name="T29" fmla="*/ 525 h 1266"/>
                <a:gd name="T30" fmla="*/ 79 w 1360"/>
                <a:gd name="T31" fmla="*/ 407 h 1266"/>
                <a:gd name="T32" fmla="*/ 70 w 1360"/>
                <a:gd name="T33" fmla="*/ 392 h 1266"/>
                <a:gd name="T34" fmla="*/ 31 w 1360"/>
                <a:gd name="T35" fmla="*/ 374 h 1266"/>
                <a:gd name="T36" fmla="*/ 44 w 1360"/>
                <a:gd name="T37" fmla="*/ 366 h 1266"/>
                <a:gd name="T38" fmla="*/ 624 w 1360"/>
                <a:gd name="T39" fmla="*/ 44 h 1266"/>
                <a:gd name="T40" fmla="*/ 692 w 1360"/>
                <a:gd name="T41" fmla="*/ 5 h 1266"/>
                <a:gd name="T42" fmla="*/ 718 w 1360"/>
                <a:gd name="T43" fmla="*/ 5 h 1266"/>
                <a:gd name="T44" fmla="*/ 1255 w 1360"/>
                <a:gd name="T45" fmla="*/ 275 h 1266"/>
                <a:gd name="T46" fmla="*/ 1360 w 1360"/>
                <a:gd name="T47" fmla="*/ 328 h 1266"/>
                <a:gd name="T48" fmla="*/ 1302 w 1360"/>
                <a:gd name="T49" fmla="*/ 360 h 1266"/>
                <a:gd name="T50" fmla="*/ 723 w 1360"/>
                <a:gd name="T51" fmla="*/ 666 h 1266"/>
                <a:gd name="T52" fmla="*/ 688 w 1360"/>
                <a:gd name="T53" fmla="*/ 668 h 1266"/>
                <a:gd name="T54" fmla="*/ 112 w 1360"/>
                <a:gd name="T55" fmla="*/ 411 h 1266"/>
                <a:gd name="T56" fmla="*/ 96 w 1360"/>
                <a:gd name="T57" fmla="*/ 404 h 1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60" h="1266">
                  <a:moveTo>
                    <a:pt x="96" y="404"/>
                  </a:moveTo>
                  <a:cubicBezTo>
                    <a:pt x="96" y="447"/>
                    <a:pt x="96" y="487"/>
                    <a:pt x="96" y="527"/>
                  </a:cubicBezTo>
                  <a:cubicBezTo>
                    <a:pt x="96" y="531"/>
                    <a:pt x="101" y="535"/>
                    <a:pt x="105" y="537"/>
                  </a:cubicBezTo>
                  <a:cubicBezTo>
                    <a:pt x="136" y="555"/>
                    <a:pt x="144" y="585"/>
                    <a:pt x="123" y="616"/>
                  </a:cubicBezTo>
                  <a:cubicBezTo>
                    <a:pt x="121" y="620"/>
                    <a:pt x="119" y="625"/>
                    <a:pt x="119" y="629"/>
                  </a:cubicBezTo>
                  <a:cubicBezTo>
                    <a:pt x="128" y="733"/>
                    <a:pt x="138" y="836"/>
                    <a:pt x="147" y="940"/>
                  </a:cubicBezTo>
                  <a:cubicBezTo>
                    <a:pt x="154" y="1024"/>
                    <a:pt x="162" y="1109"/>
                    <a:pt x="169" y="1194"/>
                  </a:cubicBezTo>
                  <a:cubicBezTo>
                    <a:pt x="171" y="1217"/>
                    <a:pt x="173" y="1239"/>
                    <a:pt x="175" y="1266"/>
                  </a:cubicBezTo>
                  <a:cubicBezTo>
                    <a:pt x="117" y="1266"/>
                    <a:pt x="60" y="1266"/>
                    <a:pt x="0" y="1266"/>
                  </a:cubicBezTo>
                  <a:cubicBezTo>
                    <a:pt x="2" y="1244"/>
                    <a:pt x="4" y="1220"/>
                    <a:pt x="6" y="1197"/>
                  </a:cubicBezTo>
                  <a:cubicBezTo>
                    <a:pt x="16" y="1068"/>
                    <a:pt x="27" y="940"/>
                    <a:pt x="38" y="811"/>
                  </a:cubicBezTo>
                  <a:cubicBezTo>
                    <a:pt x="43" y="750"/>
                    <a:pt x="49" y="690"/>
                    <a:pt x="54" y="629"/>
                  </a:cubicBezTo>
                  <a:cubicBezTo>
                    <a:pt x="54" y="624"/>
                    <a:pt x="52" y="617"/>
                    <a:pt x="50" y="613"/>
                  </a:cubicBezTo>
                  <a:cubicBezTo>
                    <a:pt x="32" y="583"/>
                    <a:pt x="40" y="553"/>
                    <a:pt x="71" y="537"/>
                  </a:cubicBezTo>
                  <a:cubicBezTo>
                    <a:pt x="75" y="535"/>
                    <a:pt x="79" y="529"/>
                    <a:pt x="79" y="525"/>
                  </a:cubicBezTo>
                  <a:cubicBezTo>
                    <a:pt x="79" y="486"/>
                    <a:pt x="80" y="446"/>
                    <a:pt x="79" y="407"/>
                  </a:cubicBezTo>
                  <a:cubicBezTo>
                    <a:pt x="79" y="402"/>
                    <a:pt x="74" y="395"/>
                    <a:pt x="70" y="392"/>
                  </a:cubicBezTo>
                  <a:cubicBezTo>
                    <a:pt x="58" y="386"/>
                    <a:pt x="45" y="381"/>
                    <a:pt x="31" y="374"/>
                  </a:cubicBezTo>
                  <a:cubicBezTo>
                    <a:pt x="36" y="371"/>
                    <a:pt x="40" y="368"/>
                    <a:pt x="44" y="366"/>
                  </a:cubicBezTo>
                  <a:cubicBezTo>
                    <a:pt x="237" y="259"/>
                    <a:pt x="431" y="151"/>
                    <a:pt x="624" y="44"/>
                  </a:cubicBezTo>
                  <a:cubicBezTo>
                    <a:pt x="647" y="31"/>
                    <a:pt x="670" y="19"/>
                    <a:pt x="692" y="5"/>
                  </a:cubicBezTo>
                  <a:cubicBezTo>
                    <a:pt x="702" y="0"/>
                    <a:pt x="709" y="1"/>
                    <a:pt x="718" y="5"/>
                  </a:cubicBezTo>
                  <a:cubicBezTo>
                    <a:pt x="897" y="96"/>
                    <a:pt x="1076" y="185"/>
                    <a:pt x="1255" y="275"/>
                  </a:cubicBezTo>
                  <a:cubicBezTo>
                    <a:pt x="1289" y="293"/>
                    <a:pt x="1324" y="310"/>
                    <a:pt x="1360" y="328"/>
                  </a:cubicBezTo>
                  <a:cubicBezTo>
                    <a:pt x="1339" y="340"/>
                    <a:pt x="1320" y="350"/>
                    <a:pt x="1302" y="360"/>
                  </a:cubicBezTo>
                  <a:cubicBezTo>
                    <a:pt x="1109" y="462"/>
                    <a:pt x="916" y="564"/>
                    <a:pt x="723" y="666"/>
                  </a:cubicBezTo>
                  <a:cubicBezTo>
                    <a:pt x="711" y="672"/>
                    <a:pt x="701" y="674"/>
                    <a:pt x="688" y="668"/>
                  </a:cubicBezTo>
                  <a:cubicBezTo>
                    <a:pt x="496" y="582"/>
                    <a:pt x="304" y="496"/>
                    <a:pt x="112" y="411"/>
                  </a:cubicBezTo>
                  <a:cubicBezTo>
                    <a:pt x="108" y="409"/>
                    <a:pt x="103" y="407"/>
                    <a:pt x="96" y="404"/>
                  </a:cubicBezTo>
                  <a:close/>
                </a:path>
              </a:pathLst>
            </a:custGeom>
            <a:grpFill/>
            <a:ln>
              <a:noFill/>
            </a:ln>
          </p:spPr>
          <p:txBody>
            <a:bodyPr vert="horz" wrap="square" lIns="91440" tIns="45720" rIns="91440" bIns="45720" numCol="1" anchor="t" anchorCtr="0" compatLnSpc="1"/>
            <a:lstStyle/>
            <a:p>
              <a:endParaRPr lang="zh-HK" altLang="en-US"/>
            </a:p>
          </p:txBody>
        </p:sp>
        <p:sp>
          <p:nvSpPr>
            <p:cNvPr id="27" name="Freeform 7"/>
            <p:cNvSpPr/>
            <p:nvPr/>
          </p:nvSpPr>
          <p:spPr bwMode="auto">
            <a:xfrm>
              <a:off x="1829" y="1959"/>
              <a:ext cx="2000" cy="947"/>
            </a:xfrm>
            <a:custGeom>
              <a:avLst/>
              <a:gdLst>
                <a:gd name="T0" fmla="*/ 0 w 845"/>
                <a:gd name="T1" fmla="*/ 147 h 400"/>
                <a:gd name="T2" fmla="*/ 78 w 845"/>
                <a:gd name="T3" fmla="*/ 32 h 400"/>
                <a:gd name="T4" fmla="*/ 96 w 845"/>
                <a:gd name="T5" fmla="*/ 28 h 400"/>
                <a:gd name="T6" fmla="*/ 262 w 845"/>
                <a:gd name="T7" fmla="*/ 101 h 400"/>
                <a:gd name="T8" fmla="*/ 417 w 845"/>
                <a:gd name="T9" fmla="*/ 170 h 400"/>
                <a:gd name="T10" fmla="*/ 434 w 845"/>
                <a:gd name="T11" fmla="*/ 167 h 400"/>
                <a:gd name="T12" fmla="*/ 724 w 845"/>
                <a:gd name="T13" fmla="*/ 13 h 400"/>
                <a:gd name="T14" fmla="*/ 749 w 845"/>
                <a:gd name="T15" fmla="*/ 0 h 400"/>
                <a:gd name="T16" fmla="*/ 845 w 845"/>
                <a:gd name="T17" fmla="*/ 143 h 400"/>
                <a:gd name="T18" fmla="*/ 743 w 845"/>
                <a:gd name="T19" fmla="*/ 207 h 400"/>
                <a:gd name="T20" fmla="*/ 448 w 845"/>
                <a:gd name="T21" fmla="*/ 393 h 400"/>
                <a:gd name="T22" fmla="*/ 421 w 845"/>
                <a:gd name="T23" fmla="*/ 394 h 400"/>
                <a:gd name="T24" fmla="*/ 8 w 845"/>
                <a:gd name="T25" fmla="*/ 153 h 400"/>
                <a:gd name="T26" fmla="*/ 0 w 845"/>
                <a:gd name="T27" fmla="*/ 147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45" h="400">
                  <a:moveTo>
                    <a:pt x="0" y="147"/>
                  </a:moveTo>
                  <a:cubicBezTo>
                    <a:pt x="27" y="108"/>
                    <a:pt x="53" y="70"/>
                    <a:pt x="78" y="32"/>
                  </a:cubicBezTo>
                  <a:cubicBezTo>
                    <a:pt x="84" y="24"/>
                    <a:pt x="89" y="25"/>
                    <a:pt x="96" y="28"/>
                  </a:cubicBezTo>
                  <a:cubicBezTo>
                    <a:pt x="151" y="53"/>
                    <a:pt x="206" y="77"/>
                    <a:pt x="262" y="101"/>
                  </a:cubicBezTo>
                  <a:cubicBezTo>
                    <a:pt x="313" y="124"/>
                    <a:pt x="365" y="147"/>
                    <a:pt x="417" y="170"/>
                  </a:cubicBezTo>
                  <a:cubicBezTo>
                    <a:pt x="421" y="172"/>
                    <a:pt x="429" y="170"/>
                    <a:pt x="434" y="167"/>
                  </a:cubicBezTo>
                  <a:cubicBezTo>
                    <a:pt x="531" y="116"/>
                    <a:pt x="627" y="65"/>
                    <a:pt x="724" y="13"/>
                  </a:cubicBezTo>
                  <a:cubicBezTo>
                    <a:pt x="732" y="9"/>
                    <a:pt x="740" y="5"/>
                    <a:pt x="749" y="0"/>
                  </a:cubicBezTo>
                  <a:cubicBezTo>
                    <a:pt x="781" y="48"/>
                    <a:pt x="813" y="95"/>
                    <a:pt x="845" y="143"/>
                  </a:cubicBezTo>
                  <a:cubicBezTo>
                    <a:pt x="811" y="165"/>
                    <a:pt x="777" y="186"/>
                    <a:pt x="743" y="207"/>
                  </a:cubicBezTo>
                  <a:cubicBezTo>
                    <a:pt x="645" y="269"/>
                    <a:pt x="546" y="331"/>
                    <a:pt x="448" y="393"/>
                  </a:cubicBezTo>
                  <a:cubicBezTo>
                    <a:pt x="438" y="399"/>
                    <a:pt x="431" y="400"/>
                    <a:pt x="421" y="394"/>
                  </a:cubicBezTo>
                  <a:cubicBezTo>
                    <a:pt x="284" y="313"/>
                    <a:pt x="146" y="233"/>
                    <a:pt x="8" y="153"/>
                  </a:cubicBezTo>
                  <a:cubicBezTo>
                    <a:pt x="6" y="151"/>
                    <a:pt x="3" y="149"/>
                    <a:pt x="0" y="147"/>
                  </a:cubicBezTo>
                  <a:close/>
                </a:path>
              </a:pathLst>
            </a:custGeom>
            <a:grpFill/>
            <a:ln>
              <a:noFill/>
            </a:ln>
          </p:spPr>
          <p:txBody>
            <a:bodyPr vert="horz" wrap="square" lIns="91440" tIns="45720" rIns="91440" bIns="45720" numCol="1" anchor="t" anchorCtr="0" compatLnSpc="1"/>
            <a:lstStyle/>
            <a:p>
              <a:endParaRPr lang="zh-HK" altLang="en-US"/>
            </a:p>
          </p:txBody>
        </p:sp>
      </p:grpSp>
    </p:spTree>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图片 9" descr="IMG_256"/>
          <p:cNvPicPr>
            <a:picLocks noChangeAspect="1"/>
          </p:cNvPicPr>
          <p:nvPr/>
        </p:nvPicPr>
        <p:blipFill>
          <a:blip r:embed="rId2"/>
          <a:stretch>
            <a:fillRect/>
          </a:stretch>
        </p:blipFill>
        <p:spPr>
          <a:xfrm>
            <a:off x="3043555" y="1774825"/>
            <a:ext cx="5299075" cy="561975"/>
          </a:xfrm>
          <a:prstGeom prst="rect">
            <a:avLst/>
          </a:prstGeom>
          <a:noFill/>
          <a:ln w="9525">
            <a:noFill/>
          </a:ln>
        </p:spPr>
      </p:pic>
      <p:pic>
        <p:nvPicPr>
          <p:cNvPr id="25" name="图片 10" descr="IMG_256"/>
          <p:cNvPicPr>
            <a:picLocks noChangeAspect="1"/>
          </p:cNvPicPr>
          <p:nvPr/>
        </p:nvPicPr>
        <p:blipFill>
          <a:blip r:embed="rId3"/>
          <a:stretch>
            <a:fillRect/>
          </a:stretch>
        </p:blipFill>
        <p:spPr>
          <a:xfrm>
            <a:off x="3043555" y="2336800"/>
            <a:ext cx="5298440" cy="4439920"/>
          </a:xfrm>
          <a:prstGeom prst="rect">
            <a:avLst/>
          </a:prstGeom>
          <a:noFill/>
          <a:ln w="9525">
            <a:noFill/>
          </a:ln>
        </p:spPr>
      </p:pic>
      <p:sp>
        <p:nvSpPr>
          <p:cNvPr id="3" name="文本框 2"/>
          <p:cNvSpPr txBox="1"/>
          <p:nvPr/>
        </p:nvSpPr>
        <p:spPr>
          <a:xfrm>
            <a:off x="2934335" y="493395"/>
            <a:ext cx="5645785" cy="521970"/>
          </a:xfrm>
          <a:prstGeom prst="rect">
            <a:avLst/>
          </a:prstGeom>
          <a:noFill/>
        </p:spPr>
        <p:txBody>
          <a:bodyPr wrap="square" rtlCol="0">
            <a:spAutoFit/>
          </a:bodyPr>
          <a:lstStyle/>
          <a:p>
            <a:r>
              <a:rPr lang="zh-CN" altLang="en-US" sz="2800"/>
              <a:t> </a:t>
            </a:r>
            <a:r>
              <a:rPr lang="zh-CN" altLang="en-US" sz="2800">
                <a:solidFill>
                  <a:schemeClr val="bg1"/>
                </a:solidFill>
              </a:rPr>
              <a:t>各个城市岗位的平均最高资统计图</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934335" y="493395"/>
            <a:ext cx="5645785" cy="521970"/>
          </a:xfrm>
          <a:prstGeom prst="rect">
            <a:avLst/>
          </a:prstGeom>
          <a:noFill/>
        </p:spPr>
        <p:txBody>
          <a:bodyPr wrap="square" rtlCol="0">
            <a:spAutoFit/>
          </a:bodyPr>
          <a:lstStyle/>
          <a:p>
            <a:r>
              <a:rPr lang="zh-CN" altLang="en-US" sz="2800"/>
              <a:t> </a:t>
            </a:r>
            <a:r>
              <a:rPr lang="zh-CN" altLang="en-US" sz="2800">
                <a:solidFill>
                  <a:schemeClr val="bg1"/>
                </a:solidFill>
              </a:rPr>
              <a:t>各个城市岗位的平均最低资统计图</a:t>
            </a:r>
          </a:p>
        </p:txBody>
      </p:sp>
      <p:pic>
        <p:nvPicPr>
          <p:cNvPr id="26" name="图片 11" descr="IMG_256"/>
          <p:cNvPicPr>
            <a:picLocks noChangeAspect="1"/>
          </p:cNvPicPr>
          <p:nvPr/>
        </p:nvPicPr>
        <p:blipFill>
          <a:blip r:embed="rId2"/>
          <a:stretch>
            <a:fillRect/>
          </a:stretch>
        </p:blipFill>
        <p:spPr>
          <a:xfrm>
            <a:off x="3204845" y="1740535"/>
            <a:ext cx="5198110" cy="523875"/>
          </a:xfrm>
          <a:prstGeom prst="rect">
            <a:avLst/>
          </a:prstGeom>
          <a:noFill/>
          <a:ln w="9525">
            <a:noFill/>
          </a:ln>
        </p:spPr>
      </p:pic>
      <p:pic>
        <p:nvPicPr>
          <p:cNvPr id="27" name="图片 12" descr="IMG_256"/>
          <p:cNvPicPr>
            <a:picLocks noChangeAspect="1"/>
          </p:cNvPicPr>
          <p:nvPr/>
        </p:nvPicPr>
        <p:blipFill>
          <a:blip r:embed="rId3"/>
          <a:stretch>
            <a:fillRect/>
          </a:stretch>
        </p:blipFill>
        <p:spPr>
          <a:xfrm>
            <a:off x="3204845" y="2254885"/>
            <a:ext cx="5198110" cy="4548505"/>
          </a:xfrm>
          <a:prstGeom prst="rect">
            <a:avLst/>
          </a:prstGeom>
          <a:noFill/>
          <a:ln w="9525">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3570255" y="513602"/>
            <a:ext cx="5207000" cy="729615"/>
          </a:xfrm>
          <a:prstGeom prst="rect">
            <a:avLst/>
          </a:prstGeom>
        </p:spPr>
        <p:txBody>
          <a:bodyPr wrap="square" lIns="91436" tIns="45719" rIns="91436" bIns="45719">
            <a:spAutoFit/>
          </a:bodyPr>
          <a:lstStyle/>
          <a:p>
            <a:pPr algn="ctr">
              <a:lnSpc>
                <a:spcPct val="130000"/>
              </a:lnSpc>
            </a:pPr>
            <a:r>
              <a:rPr lang="zh-CN" altLang="en-US" sz="3200" dirty="0">
                <a:solidFill>
                  <a:srgbClr val="FFFFFF"/>
                </a:solidFill>
                <a:latin typeface="Century Gothic" panose="020B0502020202020204"/>
                <a:ea typeface="微软雅黑" panose="020B0503020204020204" pitchFamily="34" charset="-122"/>
              </a:rPr>
              <a:t>月薪工资</a:t>
            </a:r>
          </a:p>
        </p:txBody>
      </p:sp>
      <p:sp>
        <p:nvSpPr>
          <p:cNvPr id="7" name="矩形 6"/>
          <p:cNvSpPr/>
          <p:nvPr/>
        </p:nvSpPr>
        <p:spPr>
          <a:xfrm>
            <a:off x="4257530" y="4383702"/>
            <a:ext cx="5207000" cy="563231"/>
          </a:xfrm>
          <a:prstGeom prst="rect">
            <a:avLst/>
          </a:prstGeom>
        </p:spPr>
        <p:txBody>
          <a:bodyPr wrap="square" lIns="91436" tIns="45719" rIns="91436" bIns="45719">
            <a:spAutoFit/>
          </a:bodyPr>
          <a:lstStyle/>
          <a:p>
            <a:pPr>
              <a:lnSpc>
                <a:spcPct val="130000"/>
              </a:lnSpc>
            </a:pPr>
            <a:r>
              <a:rPr lang="zh-CN" altLang="en-US" sz="1200" dirty="0">
                <a:solidFill>
                  <a:srgbClr val="FFFFFF"/>
                </a:solidFill>
                <a:latin typeface="Century Gothic" panose="020B0502020202020204"/>
                <a:ea typeface="微软雅黑" panose="020B0503020204020204" pitchFamily="34" charset="-122"/>
              </a:rPr>
              <a:t>标题数字等都可以通过点击和重新输入进行更改，顶部“开始”面板中可以对字体、字号、颜色、行距等进行修改。建议正文</a:t>
            </a:r>
            <a:r>
              <a:rPr lang="en-US" altLang="zh-CN" sz="1200" dirty="0">
                <a:solidFill>
                  <a:srgbClr val="FFFFFF"/>
                </a:solidFill>
                <a:latin typeface="Century Gothic" panose="020B0502020202020204"/>
                <a:ea typeface="微软雅黑" panose="020B0503020204020204" pitchFamily="34" charset="-122"/>
              </a:rPr>
              <a:t>10</a:t>
            </a:r>
            <a:r>
              <a:rPr lang="zh-CN" altLang="en-US" sz="1200" dirty="0">
                <a:solidFill>
                  <a:srgbClr val="FFFFFF"/>
                </a:solidFill>
                <a:latin typeface="Century Gothic" panose="020B0502020202020204"/>
                <a:ea typeface="微软雅黑" panose="020B0503020204020204" pitchFamily="34" charset="-122"/>
              </a:rPr>
              <a:t>号字，</a:t>
            </a:r>
            <a:r>
              <a:rPr lang="en-US" altLang="zh-CN" sz="1200" dirty="0">
                <a:solidFill>
                  <a:srgbClr val="FFFFFF"/>
                </a:solidFill>
                <a:latin typeface="Century Gothic" panose="020B0502020202020204"/>
                <a:ea typeface="微软雅黑" panose="020B0503020204020204" pitchFamily="34" charset="-122"/>
              </a:rPr>
              <a:t>1.3</a:t>
            </a:r>
            <a:r>
              <a:rPr lang="zh-CN" altLang="en-US" sz="1200" dirty="0">
                <a:solidFill>
                  <a:srgbClr val="FFFFFF"/>
                </a:solidFill>
                <a:latin typeface="Century Gothic" panose="020B0502020202020204"/>
                <a:ea typeface="微软雅黑" panose="020B0503020204020204" pitchFamily="34" charset="-122"/>
              </a:rPr>
              <a:t>倍字间距。</a:t>
            </a:r>
          </a:p>
        </p:txBody>
      </p:sp>
      <p:pic>
        <p:nvPicPr>
          <p:cNvPr id="2" name="图片 1"/>
          <p:cNvPicPr>
            <a:picLocks noChangeAspect="1"/>
          </p:cNvPicPr>
          <p:nvPr/>
        </p:nvPicPr>
        <p:blipFill>
          <a:blip r:embed="rId2"/>
          <a:stretch>
            <a:fillRect/>
          </a:stretch>
        </p:blipFill>
        <p:spPr>
          <a:xfrm>
            <a:off x="1280795" y="1623060"/>
            <a:ext cx="9936480" cy="51054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863929" y="979627"/>
            <a:ext cx="3199692" cy="810260"/>
          </a:xfrm>
          <a:prstGeom prst="rect">
            <a:avLst/>
          </a:prstGeom>
        </p:spPr>
        <p:txBody>
          <a:bodyPr wrap="square" lIns="91436" tIns="45719" rIns="91436" bIns="45719">
            <a:spAutoFit/>
          </a:bodyPr>
          <a:lstStyle/>
          <a:p>
            <a:pPr algn="ctr">
              <a:lnSpc>
                <a:spcPct val="130000"/>
              </a:lnSpc>
            </a:pPr>
            <a:r>
              <a:rPr lang="zh-CN" altLang="en-US" sz="3600" b="1" dirty="0">
                <a:solidFill>
                  <a:srgbClr val="FFFFFF"/>
                </a:solidFill>
                <a:latin typeface="微软雅黑" panose="020B0503020204020204" pitchFamily="34" charset="-122"/>
                <a:ea typeface="微软雅黑" panose="020B0503020204020204" pitchFamily="34" charset="-122"/>
              </a:rPr>
              <a:t>岗位数量</a:t>
            </a:r>
          </a:p>
        </p:txBody>
      </p:sp>
      <p:sp>
        <p:nvSpPr>
          <p:cNvPr id="5" name="矩形 4"/>
          <p:cNvSpPr/>
          <p:nvPr/>
        </p:nvSpPr>
        <p:spPr>
          <a:xfrm>
            <a:off x="2118995" y="2548255"/>
            <a:ext cx="2566670" cy="3289300"/>
          </a:xfrm>
          <a:prstGeom prst="rect">
            <a:avLst/>
          </a:prstGeom>
        </p:spPr>
        <p:txBody>
          <a:bodyPr wrap="square" lIns="91436" tIns="45719" rIns="91436" bIns="45719">
            <a:spAutoFit/>
          </a:bodyPr>
          <a:lstStyle/>
          <a:p>
            <a:pPr>
              <a:lnSpc>
                <a:spcPct val="130000"/>
              </a:lnSpc>
            </a:pPr>
            <a:r>
              <a:rPr lang="zh-CN" altLang="en-US" sz="1600" dirty="0">
                <a:solidFill>
                  <a:srgbClr val="FFFFFF"/>
                </a:solidFill>
                <a:latin typeface="Century Gothic" panose="020B0502020202020204"/>
                <a:ea typeface="微软雅黑" panose="020B0503020204020204" pitchFamily="34" charset="-122"/>
              </a:rPr>
              <a:t>不是每一个城市都有很多不同种类的岗位给你提供</a:t>
            </a:r>
            <a:r>
              <a:rPr lang="en-US" altLang="zh-CN" sz="1600" dirty="0">
                <a:solidFill>
                  <a:srgbClr val="FFFFFF"/>
                </a:solidFill>
                <a:latin typeface="Century Gothic" panose="020B0502020202020204"/>
                <a:ea typeface="微软雅黑" panose="020B0503020204020204" pitchFamily="34" charset="-122"/>
              </a:rPr>
              <a:t>,</a:t>
            </a:r>
            <a:r>
              <a:rPr lang="zh-CN" altLang="en-US" sz="1600" dirty="0">
                <a:solidFill>
                  <a:srgbClr val="FFFFFF"/>
                </a:solidFill>
                <a:latin typeface="Century Gothic" panose="020B0502020202020204"/>
                <a:ea typeface="微软雅黑" panose="020B0503020204020204" pitchFamily="34" charset="-122"/>
              </a:rPr>
              <a:t>一线城市和二线城市的职业种类相差很多</a:t>
            </a:r>
            <a:r>
              <a:rPr lang="en-US" altLang="zh-CN" sz="1600" dirty="0">
                <a:solidFill>
                  <a:srgbClr val="FFFFFF"/>
                </a:solidFill>
                <a:latin typeface="Century Gothic" panose="020B0502020202020204"/>
                <a:ea typeface="微软雅黑" panose="020B0503020204020204" pitchFamily="34" charset="-122"/>
              </a:rPr>
              <a:t>,</a:t>
            </a:r>
            <a:r>
              <a:rPr lang="zh-CN" altLang="en-US" sz="1600" dirty="0">
                <a:solidFill>
                  <a:srgbClr val="FFFFFF"/>
                </a:solidFill>
                <a:latin typeface="Century Gothic" panose="020B0502020202020204"/>
                <a:ea typeface="微软雅黑" panose="020B0503020204020204" pitchFamily="34" charset="-122"/>
              </a:rPr>
              <a:t>渴望的高精尖技术人才也就没一线城市那么迫切</a:t>
            </a:r>
            <a:r>
              <a:rPr lang="en-US" altLang="zh-CN" sz="1600" dirty="0">
                <a:solidFill>
                  <a:srgbClr val="FFFFFF"/>
                </a:solidFill>
                <a:latin typeface="Century Gothic" panose="020B0502020202020204"/>
                <a:ea typeface="微软雅黑" panose="020B0503020204020204" pitchFamily="34" charset="-122"/>
              </a:rPr>
              <a:t>.</a:t>
            </a:r>
            <a:r>
              <a:rPr lang="zh-CN" altLang="en-US" sz="1600" dirty="0">
                <a:solidFill>
                  <a:srgbClr val="FFFFFF"/>
                </a:solidFill>
                <a:latin typeface="Century Gothic" panose="020B0502020202020204"/>
                <a:ea typeface="微软雅黑" panose="020B0503020204020204" pitchFamily="34" charset="-122"/>
              </a:rPr>
              <a:t>由有图可以看出</a:t>
            </a:r>
            <a:r>
              <a:rPr lang="en-US" altLang="zh-CN" sz="1600" dirty="0">
                <a:solidFill>
                  <a:srgbClr val="FFFFFF"/>
                </a:solidFill>
                <a:latin typeface="Century Gothic" panose="020B0502020202020204"/>
                <a:ea typeface="微软雅黑" panose="020B0503020204020204" pitchFamily="34" charset="-122"/>
              </a:rPr>
              <a:t>,</a:t>
            </a:r>
            <a:r>
              <a:rPr lang="zh-CN" altLang="en-US" sz="1600" dirty="0">
                <a:solidFill>
                  <a:srgbClr val="FFFFFF"/>
                </a:solidFill>
                <a:latin typeface="Century Gothic" panose="020B0502020202020204"/>
                <a:ea typeface="微软雅黑" panose="020B0503020204020204" pitchFamily="34" charset="-122"/>
              </a:rPr>
              <a:t>相比大型企业</a:t>
            </a:r>
            <a:r>
              <a:rPr lang="en-US" altLang="zh-CN" sz="1600" dirty="0">
                <a:solidFill>
                  <a:srgbClr val="FFFFFF"/>
                </a:solidFill>
                <a:latin typeface="Century Gothic" panose="020B0502020202020204"/>
                <a:ea typeface="微软雅黑" panose="020B0503020204020204" pitchFamily="34" charset="-122"/>
              </a:rPr>
              <a:t>,</a:t>
            </a:r>
            <a:r>
              <a:rPr lang="zh-CN" altLang="en-US" sz="1600" dirty="0">
                <a:solidFill>
                  <a:srgbClr val="FFFFFF"/>
                </a:solidFill>
                <a:latin typeface="Century Gothic" panose="020B0502020202020204"/>
                <a:ea typeface="微软雅黑" panose="020B0503020204020204" pitchFamily="34" charset="-122"/>
              </a:rPr>
              <a:t>中国居多的还是中心企业</a:t>
            </a:r>
            <a:r>
              <a:rPr lang="en-US" altLang="zh-CN" sz="1600" dirty="0">
                <a:solidFill>
                  <a:srgbClr val="FFFFFF"/>
                </a:solidFill>
                <a:latin typeface="Century Gothic" panose="020B0502020202020204"/>
                <a:ea typeface="微软雅黑" panose="020B0503020204020204" pitchFamily="34" charset="-122"/>
              </a:rPr>
              <a:t>,</a:t>
            </a:r>
            <a:r>
              <a:rPr lang="zh-CN" altLang="en-US" sz="1600" dirty="0">
                <a:solidFill>
                  <a:srgbClr val="FFFFFF"/>
                </a:solidFill>
                <a:latin typeface="Century Gothic" panose="020B0502020202020204"/>
                <a:ea typeface="微软雅黑" panose="020B0503020204020204" pitchFamily="34" charset="-122"/>
              </a:rPr>
              <a:t>所以需要认真考量</a:t>
            </a:r>
            <a:r>
              <a:rPr lang="en-US" altLang="zh-CN" sz="1600" dirty="0">
                <a:solidFill>
                  <a:srgbClr val="FFFFFF"/>
                </a:solidFill>
                <a:latin typeface="Century Gothic" panose="020B0502020202020204"/>
                <a:ea typeface="微软雅黑" panose="020B0503020204020204" pitchFamily="34" charset="-122"/>
              </a:rPr>
              <a:t>,</a:t>
            </a:r>
            <a:r>
              <a:rPr lang="zh-CN" altLang="en-US" sz="1600" dirty="0">
                <a:solidFill>
                  <a:srgbClr val="FFFFFF"/>
                </a:solidFill>
                <a:latin typeface="Century Gothic" panose="020B0502020202020204"/>
                <a:ea typeface="微软雅黑" panose="020B0503020204020204" pitchFamily="34" charset="-122"/>
              </a:rPr>
              <a:t>找到一份一开始适合自己的职业岗位</a:t>
            </a:r>
            <a:r>
              <a:rPr lang="en-US" altLang="zh-CN" sz="1600" dirty="0">
                <a:solidFill>
                  <a:srgbClr val="FFFFFF"/>
                </a:solidFill>
                <a:latin typeface="Century Gothic" panose="020B0502020202020204"/>
                <a:ea typeface="微软雅黑" panose="020B0503020204020204" pitchFamily="34" charset="-122"/>
              </a:rPr>
              <a:t>.</a:t>
            </a:r>
          </a:p>
        </p:txBody>
      </p:sp>
      <p:pic>
        <p:nvPicPr>
          <p:cNvPr id="7" name="图片 6"/>
          <p:cNvPicPr>
            <a:picLocks noChangeAspect="1"/>
          </p:cNvPicPr>
          <p:nvPr/>
        </p:nvPicPr>
        <p:blipFill>
          <a:blip r:embed="rId2"/>
          <a:stretch>
            <a:fillRect/>
          </a:stretch>
        </p:blipFill>
        <p:spPr>
          <a:xfrm>
            <a:off x="7063740" y="2395855"/>
            <a:ext cx="3244215" cy="355028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236674" y="669112"/>
            <a:ext cx="3199692" cy="810260"/>
          </a:xfrm>
          <a:prstGeom prst="rect">
            <a:avLst/>
          </a:prstGeom>
        </p:spPr>
        <p:txBody>
          <a:bodyPr wrap="square" lIns="91436" tIns="45719" rIns="91436" bIns="45719">
            <a:spAutoFit/>
          </a:bodyPr>
          <a:lstStyle/>
          <a:p>
            <a:pPr algn="ctr">
              <a:lnSpc>
                <a:spcPct val="130000"/>
              </a:lnSpc>
            </a:pPr>
            <a:r>
              <a:rPr lang="zh-CN" altLang="en-US" sz="3600" b="1" dirty="0">
                <a:solidFill>
                  <a:srgbClr val="FFFFFF"/>
                </a:solidFill>
                <a:latin typeface="微软雅黑" panose="020B0503020204020204" pitchFamily="34" charset="-122"/>
                <a:ea typeface="微软雅黑" panose="020B0503020204020204" pitchFamily="34" charset="-122"/>
              </a:rPr>
              <a:t>岗位数量</a:t>
            </a:r>
          </a:p>
        </p:txBody>
      </p:sp>
      <p:pic>
        <p:nvPicPr>
          <p:cNvPr id="20" name="图片 6" descr="IMG_256"/>
          <p:cNvPicPr>
            <a:picLocks noChangeAspect="1"/>
          </p:cNvPicPr>
          <p:nvPr/>
        </p:nvPicPr>
        <p:blipFill>
          <a:blip r:embed="rId2"/>
          <a:stretch>
            <a:fillRect/>
          </a:stretch>
        </p:blipFill>
        <p:spPr>
          <a:xfrm>
            <a:off x="310515" y="2763520"/>
            <a:ext cx="5757545" cy="3816350"/>
          </a:xfrm>
          <a:prstGeom prst="rect">
            <a:avLst/>
          </a:prstGeom>
          <a:noFill/>
          <a:ln w="9525">
            <a:noFill/>
          </a:ln>
        </p:spPr>
      </p:pic>
      <p:pic>
        <p:nvPicPr>
          <p:cNvPr id="13" name="图片 5" descr="IMG_256"/>
          <p:cNvPicPr>
            <a:picLocks noChangeAspect="1"/>
          </p:cNvPicPr>
          <p:nvPr/>
        </p:nvPicPr>
        <p:blipFill>
          <a:blip r:embed="rId3"/>
          <a:stretch>
            <a:fillRect/>
          </a:stretch>
        </p:blipFill>
        <p:spPr>
          <a:xfrm>
            <a:off x="310515" y="1918335"/>
            <a:ext cx="5757545" cy="845185"/>
          </a:xfrm>
          <a:prstGeom prst="rect">
            <a:avLst/>
          </a:prstGeom>
          <a:noFill/>
          <a:ln w="9525">
            <a:noFill/>
          </a:ln>
        </p:spPr>
      </p:pic>
      <p:pic>
        <p:nvPicPr>
          <p:cNvPr id="6" name="图片 5">
            <a:extLst>
              <a:ext uri="{FF2B5EF4-FFF2-40B4-BE49-F238E27FC236}">
                <a16:creationId xmlns:a16="http://schemas.microsoft.com/office/drawing/2014/main" id="{8BD0496B-1DF4-46B7-8F58-532638BC51B7}"/>
              </a:ext>
            </a:extLst>
          </p:cNvPr>
          <p:cNvPicPr>
            <a:picLocks noChangeAspect="1"/>
          </p:cNvPicPr>
          <p:nvPr/>
        </p:nvPicPr>
        <p:blipFill>
          <a:blip r:embed="rId4"/>
          <a:stretch>
            <a:fillRect/>
          </a:stretch>
        </p:blipFill>
        <p:spPr>
          <a:xfrm>
            <a:off x="9412557" y="2953937"/>
            <a:ext cx="2868050" cy="3624330"/>
          </a:xfrm>
          <a:prstGeom prst="rect">
            <a:avLst/>
          </a:prstGeom>
        </p:spPr>
      </p:pic>
      <p:pic>
        <p:nvPicPr>
          <p:cNvPr id="8" name="图片 7">
            <a:extLst>
              <a:ext uri="{FF2B5EF4-FFF2-40B4-BE49-F238E27FC236}">
                <a16:creationId xmlns:a16="http://schemas.microsoft.com/office/drawing/2014/main" id="{88543E37-439F-4FA8-B496-0BB00D3AD970}"/>
              </a:ext>
            </a:extLst>
          </p:cNvPr>
          <p:cNvPicPr>
            <a:picLocks noChangeAspect="1"/>
          </p:cNvPicPr>
          <p:nvPr/>
        </p:nvPicPr>
        <p:blipFill>
          <a:blip r:embed="rId5"/>
          <a:stretch>
            <a:fillRect/>
          </a:stretch>
        </p:blipFill>
        <p:spPr>
          <a:xfrm>
            <a:off x="6068060" y="3608705"/>
            <a:ext cx="3344497" cy="2969562"/>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236674" y="669112"/>
            <a:ext cx="3199692" cy="810260"/>
          </a:xfrm>
          <a:prstGeom prst="rect">
            <a:avLst/>
          </a:prstGeom>
        </p:spPr>
        <p:txBody>
          <a:bodyPr wrap="square" lIns="91436" tIns="45719" rIns="91436" bIns="45719">
            <a:spAutoFit/>
          </a:bodyPr>
          <a:lstStyle/>
          <a:p>
            <a:pPr algn="ctr">
              <a:lnSpc>
                <a:spcPct val="130000"/>
              </a:lnSpc>
            </a:pPr>
            <a:r>
              <a:rPr lang="zh-CN" altLang="en-US" sz="3600" b="1" dirty="0">
                <a:solidFill>
                  <a:srgbClr val="FFFFFF"/>
                </a:solidFill>
                <a:latin typeface="微软雅黑" panose="020B0503020204020204" pitchFamily="34" charset="-122"/>
                <a:ea typeface="微软雅黑" panose="020B0503020204020204" pitchFamily="34" charset="-122"/>
              </a:rPr>
              <a:t>岗位数量</a:t>
            </a:r>
          </a:p>
        </p:txBody>
      </p:sp>
      <p:sp>
        <p:nvSpPr>
          <p:cNvPr id="5" name="文本框 4"/>
          <p:cNvSpPr txBox="1"/>
          <p:nvPr/>
        </p:nvSpPr>
        <p:spPr>
          <a:xfrm>
            <a:off x="1776730" y="2576830"/>
            <a:ext cx="2058035" cy="2308324"/>
          </a:xfrm>
          <a:prstGeom prst="rect">
            <a:avLst/>
          </a:prstGeom>
          <a:noFill/>
        </p:spPr>
        <p:txBody>
          <a:bodyPr wrap="square" rtlCol="0">
            <a:spAutoFit/>
          </a:bodyPr>
          <a:lstStyle/>
          <a:p>
            <a:r>
              <a:rPr lang="zh-CN" altLang="en-US" dirty="0">
                <a:solidFill>
                  <a:schemeClr val="bg1"/>
                </a:solidFill>
              </a:rPr>
              <a:t>由此可以看出</a:t>
            </a:r>
            <a:r>
              <a:rPr lang="en-US" altLang="zh-CN" dirty="0">
                <a:solidFill>
                  <a:schemeClr val="bg1"/>
                </a:solidFill>
              </a:rPr>
              <a:t>,</a:t>
            </a:r>
            <a:r>
              <a:rPr lang="zh-CN" altLang="en-US" dirty="0">
                <a:solidFill>
                  <a:schemeClr val="bg1"/>
                </a:solidFill>
              </a:rPr>
              <a:t>越接近一线城市</a:t>
            </a:r>
            <a:r>
              <a:rPr lang="en-US" altLang="zh-CN" dirty="0">
                <a:solidFill>
                  <a:schemeClr val="bg1"/>
                </a:solidFill>
              </a:rPr>
              <a:t>,</a:t>
            </a:r>
            <a:r>
              <a:rPr lang="zh-CN" altLang="en-US" dirty="0">
                <a:solidFill>
                  <a:schemeClr val="bg1"/>
                </a:solidFill>
              </a:rPr>
              <a:t>工资越高</a:t>
            </a:r>
            <a:r>
              <a:rPr lang="en-US" altLang="zh-CN" dirty="0">
                <a:solidFill>
                  <a:schemeClr val="bg1"/>
                </a:solidFill>
              </a:rPr>
              <a:t>,</a:t>
            </a:r>
            <a:r>
              <a:rPr lang="zh-CN" altLang="en-US" dirty="0">
                <a:solidFill>
                  <a:schemeClr val="bg1"/>
                </a:solidFill>
              </a:rPr>
              <a:t> 岗位越多</a:t>
            </a:r>
            <a:r>
              <a:rPr lang="en-US" altLang="zh-CN" dirty="0">
                <a:solidFill>
                  <a:schemeClr val="bg1"/>
                </a:solidFill>
              </a:rPr>
              <a:t>,</a:t>
            </a:r>
            <a:r>
              <a:rPr lang="zh-CN" altLang="en-US" dirty="0">
                <a:solidFill>
                  <a:schemeClr val="bg1"/>
                </a:solidFill>
              </a:rPr>
              <a:t>找到工作就越容易</a:t>
            </a:r>
            <a:r>
              <a:rPr lang="en-US" altLang="zh-CN" dirty="0">
                <a:solidFill>
                  <a:schemeClr val="bg1"/>
                </a:solidFill>
              </a:rPr>
              <a:t>.</a:t>
            </a:r>
          </a:p>
        </p:txBody>
      </p:sp>
      <p:pic>
        <p:nvPicPr>
          <p:cNvPr id="6" name="图片 5">
            <a:extLst>
              <a:ext uri="{FF2B5EF4-FFF2-40B4-BE49-F238E27FC236}">
                <a16:creationId xmlns:a16="http://schemas.microsoft.com/office/drawing/2014/main" id="{6DC72991-4823-4282-833C-4CE7C7712E51}"/>
              </a:ext>
            </a:extLst>
          </p:cNvPr>
          <p:cNvPicPr>
            <a:picLocks noChangeAspect="1"/>
          </p:cNvPicPr>
          <p:nvPr/>
        </p:nvPicPr>
        <p:blipFill>
          <a:blip r:embed="rId2"/>
          <a:stretch>
            <a:fillRect/>
          </a:stretch>
        </p:blipFill>
        <p:spPr>
          <a:xfrm>
            <a:off x="4053794" y="1668372"/>
            <a:ext cx="5120686" cy="502960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328749" y="961847"/>
            <a:ext cx="3199692" cy="810260"/>
          </a:xfrm>
          <a:prstGeom prst="rect">
            <a:avLst/>
          </a:prstGeom>
        </p:spPr>
        <p:txBody>
          <a:bodyPr wrap="square" lIns="91436" tIns="45719" rIns="91436" bIns="45719">
            <a:spAutoFit/>
          </a:bodyPr>
          <a:lstStyle/>
          <a:p>
            <a:pPr algn="ctr">
              <a:lnSpc>
                <a:spcPct val="130000"/>
              </a:lnSpc>
            </a:pPr>
            <a:r>
              <a:rPr lang="zh-CN" altLang="en-US" sz="3600" b="1" dirty="0">
                <a:solidFill>
                  <a:srgbClr val="FFFFFF"/>
                </a:solidFill>
                <a:latin typeface="微软雅黑" panose="020B0503020204020204" pitchFamily="34" charset="-122"/>
                <a:ea typeface="微软雅黑" panose="020B0503020204020204" pitchFamily="34" charset="-122"/>
              </a:rPr>
              <a:t>所需文化程度</a:t>
            </a:r>
          </a:p>
        </p:txBody>
      </p:sp>
      <p:sp>
        <p:nvSpPr>
          <p:cNvPr id="5" name="矩形 4"/>
          <p:cNvSpPr/>
          <p:nvPr/>
        </p:nvSpPr>
        <p:spPr>
          <a:xfrm>
            <a:off x="2118995" y="2548255"/>
            <a:ext cx="2566670" cy="2329815"/>
          </a:xfrm>
          <a:prstGeom prst="rect">
            <a:avLst/>
          </a:prstGeom>
        </p:spPr>
        <p:txBody>
          <a:bodyPr wrap="square" lIns="91436" tIns="45719" rIns="91436" bIns="45719">
            <a:spAutoFit/>
          </a:bodyPr>
          <a:lstStyle/>
          <a:p>
            <a:pPr>
              <a:lnSpc>
                <a:spcPct val="130000"/>
              </a:lnSpc>
            </a:pPr>
            <a:r>
              <a:rPr sz="1600" dirty="0">
                <a:solidFill>
                  <a:srgbClr val="FFFFFF"/>
                </a:solidFill>
                <a:latin typeface="Century Gothic" panose="020B0502020202020204"/>
                <a:ea typeface="微软雅黑" panose="020B0503020204020204" pitchFamily="34" charset="-122"/>
              </a:rPr>
              <a:t>对于非北上广的普通院校应届生申请实习，相关单位会提供机会吗?相关网络言论见图3.1-1</a:t>
            </a:r>
          </a:p>
          <a:p>
            <a:pPr>
              <a:lnSpc>
                <a:spcPct val="130000"/>
              </a:lnSpc>
            </a:pPr>
            <a:r>
              <a:rPr sz="1600" dirty="0">
                <a:solidFill>
                  <a:srgbClr val="FFFFFF"/>
                </a:solidFill>
                <a:latin typeface="Century Gothic" panose="020B0502020202020204"/>
                <a:ea typeface="微软雅黑" panose="020B0503020204020204" pitchFamily="34" charset="-122"/>
              </a:rPr>
              <a:t>这是网络上的回答，第一眼看的不是能力，而是做事要脚踏实地。</a:t>
            </a:r>
          </a:p>
        </p:txBody>
      </p:sp>
      <p:pic>
        <p:nvPicPr>
          <p:cNvPr id="2" name="图片 3" descr="IMG_256"/>
          <p:cNvPicPr>
            <a:picLocks noChangeAspect="1"/>
          </p:cNvPicPr>
          <p:nvPr/>
        </p:nvPicPr>
        <p:blipFill>
          <a:blip r:embed="rId2"/>
          <a:stretch>
            <a:fillRect/>
          </a:stretch>
        </p:blipFill>
        <p:spPr>
          <a:xfrm>
            <a:off x="6116955" y="2658745"/>
            <a:ext cx="5619750" cy="1840865"/>
          </a:xfrm>
          <a:prstGeom prst="rect">
            <a:avLst/>
          </a:prstGeom>
          <a:noFill/>
          <a:ln w="9525">
            <a:noFill/>
          </a:ln>
        </p:spPr>
      </p:pic>
      <p:sp>
        <p:nvSpPr>
          <p:cNvPr id="6" name="文本框 5"/>
          <p:cNvSpPr txBox="1"/>
          <p:nvPr/>
        </p:nvSpPr>
        <p:spPr>
          <a:xfrm>
            <a:off x="7926070" y="4935855"/>
            <a:ext cx="1784985" cy="306705"/>
          </a:xfrm>
          <a:prstGeom prst="rect">
            <a:avLst/>
          </a:prstGeom>
          <a:noFill/>
        </p:spPr>
        <p:txBody>
          <a:bodyPr wrap="square" rtlCol="0">
            <a:spAutoFit/>
          </a:bodyPr>
          <a:lstStyle/>
          <a:p>
            <a:pPr algn="ctr"/>
            <a:r>
              <a:rPr lang="zh-CN" altLang="en-US" sz="1400">
                <a:solidFill>
                  <a:schemeClr val="bg1"/>
                </a:solidFill>
              </a:rPr>
              <a:t>图</a:t>
            </a:r>
            <a:r>
              <a:rPr lang="en-US" altLang="zh-CN" sz="1400">
                <a:solidFill>
                  <a:schemeClr val="bg1"/>
                </a:solidFill>
              </a:rPr>
              <a:t>3.1-1</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328749" y="961847"/>
            <a:ext cx="3199692" cy="810260"/>
          </a:xfrm>
          <a:prstGeom prst="rect">
            <a:avLst/>
          </a:prstGeom>
        </p:spPr>
        <p:txBody>
          <a:bodyPr wrap="square" lIns="91436" tIns="45719" rIns="91436" bIns="45719">
            <a:spAutoFit/>
          </a:bodyPr>
          <a:lstStyle/>
          <a:p>
            <a:pPr algn="ctr">
              <a:lnSpc>
                <a:spcPct val="130000"/>
              </a:lnSpc>
            </a:pPr>
            <a:r>
              <a:rPr lang="zh-CN" altLang="en-US" sz="3600" b="1" dirty="0">
                <a:solidFill>
                  <a:srgbClr val="FFFFFF"/>
                </a:solidFill>
                <a:latin typeface="微软雅黑" panose="020B0503020204020204" pitchFamily="34" charset="-122"/>
                <a:ea typeface="微软雅黑" panose="020B0503020204020204" pitchFamily="34" charset="-122"/>
              </a:rPr>
              <a:t>所需文化程度</a:t>
            </a:r>
          </a:p>
        </p:txBody>
      </p:sp>
      <p:sp>
        <p:nvSpPr>
          <p:cNvPr id="5" name="矩形 4"/>
          <p:cNvSpPr/>
          <p:nvPr/>
        </p:nvSpPr>
        <p:spPr>
          <a:xfrm>
            <a:off x="2118995" y="2548255"/>
            <a:ext cx="2566670" cy="2649855"/>
          </a:xfrm>
          <a:prstGeom prst="rect">
            <a:avLst/>
          </a:prstGeom>
        </p:spPr>
        <p:txBody>
          <a:bodyPr wrap="square" lIns="91436" tIns="45719" rIns="91436" bIns="45719">
            <a:spAutoFit/>
          </a:bodyPr>
          <a:lstStyle/>
          <a:p>
            <a:pPr>
              <a:lnSpc>
                <a:spcPct val="130000"/>
              </a:lnSpc>
            </a:pPr>
            <a:r>
              <a:rPr sz="1600" dirty="0">
                <a:solidFill>
                  <a:srgbClr val="FFFFFF"/>
                </a:solidFill>
                <a:latin typeface="Century Gothic" panose="020B0502020202020204"/>
                <a:ea typeface="微软雅黑" panose="020B0503020204020204" pitchFamily="34" charset="-122"/>
              </a:rPr>
              <a:t>我们先看各地方的岗位实习职位数量，见图3.2-1</a:t>
            </a:r>
            <a:r>
              <a:rPr lang="en-US" sz="1600" dirty="0">
                <a:solidFill>
                  <a:srgbClr val="FFFFFF"/>
                </a:solidFill>
                <a:latin typeface="Century Gothic" panose="020B0502020202020204"/>
                <a:ea typeface="微软雅黑" panose="020B0503020204020204" pitchFamily="34" charset="-122"/>
              </a:rPr>
              <a:t>.可以看到，北上广深等一线城市职位数量遥遥领先，而后面的城市职位数量就非常少，从图也可发现去大城市发展的人很多，竞争也很激烈。</a:t>
            </a:r>
          </a:p>
        </p:txBody>
      </p:sp>
      <p:sp>
        <p:nvSpPr>
          <p:cNvPr id="6" name="文本框 5"/>
          <p:cNvSpPr txBox="1"/>
          <p:nvPr/>
        </p:nvSpPr>
        <p:spPr>
          <a:xfrm>
            <a:off x="8663940" y="5982970"/>
            <a:ext cx="1784985" cy="306705"/>
          </a:xfrm>
          <a:prstGeom prst="rect">
            <a:avLst/>
          </a:prstGeom>
          <a:noFill/>
        </p:spPr>
        <p:txBody>
          <a:bodyPr wrap="square" rtlCol="0">
            <a:spAutoFit/>
          </a:bodyPr>
          <a:lstStyle/>
          <a:p>
            <a:pPr algn="ctr"/>
            <a:r>
              <a:rPr lang="zh-CN" altLang="en-US" sz="1400">
                <a:solidFill>
                  <a:schemeClr val="bg1"/>
                </a:solidFill>
              </a:rPr>
              <a:t>图</a:t>
            </a:r>
            <a:r>
              <a:rPr lang="en-US" altLang="zh-CN" sz="1400">
                <a:solidFill>
                  <a:schemeClr val="bg1"/>
                </a:solidFill>
              </a:rPr>
              <a:t>3.1-2</a:t>
            </a:r>
          </a:p>
        </p:txBody>
      </p:sp>
      <p:pic>
        <p:nvPicPr>
          <p:cNvPr id="3" name="图片 2" descr="IMG_256"/>
          <p:cNvPicPr>
            <a:picLocks noChangeAspect="1"/>
          </p:cNvPicPr>
          <p:nvPr/>
        </p:nvPicPr>
        <p:blipFill>
          <a:blip r:embed="rId2"/>
          <a:stretch>
            <a:fillRect/>
          </a:stretch>
        </p:blipFill>
        <p:spPr>
          <a:xfrm>
            <a:off x="6882130" y="2478405"/>
            <a:ext cx="4901565" cy="3331845"/>
          </a:xfrm>
          <a:prstGeom prst="rect">
            <a:avLst/>
          </a:prstGeom>
          <a:noFill/>
          <a:ln w="9525">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328749" y="961847"/>
            <a:ext cx="3199692" cy="810260"/>
          </a:xfrm>
          <a:prstGeom prst="rect">
            <a:avLst/>
          </a:prstGeom>
        </p:spPr>
        <p:txBody>
          <a:bodyPr wrap="square" lIns="91436" tIns="45719" rIns="91436" bIns="45719">
            <a:spAutoFit/>
          </a:bodyPr>
          <a:lstStyle/>
          <a:p>
            <a:pPr algn="ctr">
              <a:lnSpc>
                <a:spcPct val="130000"/>
              </a:lnSpc>
            </a:pPr>
            <a:r>
              <a:rPr lang="zh-CN" altLang="en-US" sz="3600" b="1" dirty="0">
                <a:solidFill>
                  <a:srgbClr val="FFFFFF"/>
                </a:solidFill>
                <a:latin typeface="微软雅黑" panose="020B0503020204020204" pitchFamily="34" charset="-122"/>
                <a:ea typeface="微软雅黑" panose="020B0503020204020204" pitchFamily="34" charset="-122"/>
              </a:rPr>
              <a:t>所需文化程度</a:t>
            </a:r>
          </a:p>
        </p:txBody>
      </p:sp>
      <p:sp>
        <p:nvSpPr>
          <p:cNvPr id="5" name="矩形 4"/>
          <p:cNvSpPr/>
          <p:nvPr/>
        </p:nvSpPr>
        <p:spPr>
          <a:xfrm>
            <a:off x="2118995" y="2548255"/>
            <a:ext cx="2566670" cy="2649855"/>
          </a:xfrm>
          <a:prstGeom prst="rect">
            <a:avLst/>
          </a:prstGeom>
        </p:spPr>
        <p:txBody>
          <a:bodyPr wrap="square" lIns="91436" tIns="45719" rIns="91436" bIns="45719">
            <a:spAutoFit/>
          </a:bodyPr>
          <a:lstStyle/>
          <a:p>
            <a:pPr>
              <a:lnSpc>
                <a:spcPct val="130000"/>
              </a:lnSpc>
            </a:pPr>
            <a:r>
              <a:rPr sz="1600" dirty="0">
                <a:solidFill>
                  <a:srgbClr val="FFFFFF"/>
                </a:solidFill>
                <a:latin typeface="Century Gothic" panose="020B0502020202020204"/>
                <a:ea typeface="微软雅黑" panose="020B0503020204020204" pitchFamily="34" charset="-122"/>
              </a:rPr>
              <a:t>以下是北上广深学历和工资平均对比图</a:t>
            </a:r>
            <a:r>
              <a:rPr lang="en-US" sz="1600" dirty="0">
                <a:solidFill>
                  <a:srgbClr val="FFFFFF"/>
                </a:solidFill>
                <a:latin typeface="Century Gothic" panose="020B0502020202020204"/>
                <a:ea typeface="微软雅黑" panose="020B0503020204020204" pitchFamily="34" charset="-122"/>
              </a:rPr>
              <a:t>(</a:t>
            </a:r>
            <a:r>
              <a:rPr lang="zh-CN" altLang="en-US" sz="1600" dirty="0">
                <a:solidFill>
                  <a:srgbClr val="FFFFFF"/>
                </a:solidFill>
                <a:latin typeface="Century Gothic" panose="020B0502020202020204"/>
                <a:ea typeface="微软雅黑" panose="020B0503020204020204" pitchFamily="34" charset="-122"/>
              </a:rPr>
              <a:t>图</a:t>
            </a:r>
            <a:r>
              <a:rPr lang="en-US" altLang="zh-CN" sz="1600" dirty="0">
                <a:solidFill>
                  <a:srgbClr val="FFFFFF"/>
                </a:solidFill>
                <a:latin typeface="Century Gothic" panose="020B0502020202020204"/>
                <a:ea typeface="微软雅黑" panose="020B0503020204020204" pitchFamily="34" charset="-122"/>
              </a:rPr>
              <a:t>3.1-3</a:t>
            </a:r>
            <a:r>
              <a:rPr lang="en-US" sz="1600" dirty="0">
                <a:solidFill>
                  <a:srgbClr val="FFFFFF"/>
                </a:solidFill>
                <a:latin typeface="Century Gothic" panose="020B0502020202020204"/>
                <a:ea typeface="微软雅黑" panose="020B0503020204020204" pitchFamily="34" charset="-122"/>
              </a:rPr>
              <a:t>)</a:t>
            </a:r>
            <a:r>
              <a:rPr sz="1600" dirty="0">
                <a:solidFill>
                  <a:srgbClr val="FFFFFF"/>
                </a:solidFill>
                <a:latin typeface="Century Gothic" panose="020B0502020202020204"/>
                <a:ea typeface="微软雅黑" panose="020B0503020204020204" pitchFamily="34" charset="-122"/>
              </a:rPr>
              <a:t>。可见， 一线城市的职位平均工资要高一些，但是个城市生活水平质量也不同，每个人的选择也不同，但是大多数还是会选择一线城市。</a:t>
            </a:r>
          </a:p>
        </p:txBody>
      </p:sp>
      <p:sp>
        <p:nvSpPr>
          <p:cNvPr id="6" name="文本框 5"/>
          <p:cNvSpPr txBox="1"/>
          <p:nvPr/>
        </p:nvSpPr>
        <p:spPr>
          <a:xfrm>
            <a:off x="8682355" y="5964555"/>
            <a:ext cx="1784985" cy="306705"/>
          </a:xfrm>
          <a:prstGeom prst="rect">
            <a:avLst/>
          </a:prstGeom>
          <a:noFill/>
        </p:spPr>
        <p:txBody>
          <a:bodyPr wrap="square" rtlCol="0">
            <a:spAutoFit/>
          </a:bodyPr>
          <a:lstStyle/>
          <a:p>
            <a:pPr algn="ctr"/>
            <a:r>
              <a:rPr lang="zh-CN" altLang="en-US" sz="1400">
                <a:solidFill>
                  <a:schemeClr val="bg1"/>
                </a:solidFill>
              </a:rPr>
              <a:t>图</a:t>
            </a:r>
            <a:r>
              <a:rPr lang="en-US" altLang="zh-CN" sz="1400">
                <a:solidFill>
                  <a:schemeClr val="bg1"/>
                </a:solidFill>
              </a:rPr>
              <a:t>3.1-3</a:t>
            </a:r>
          </a:p>
        </p:txBody>
      </p:sp>
      <p:pic>
        <p:nvPicPr>
          <p:cNvPr id="2" name="图片 1" descr="IMG_256"/>
          <p:cNvPicPr>
            <a:picLocks noChangeAspect="1"/>
          </p:cNvPicPr>
          <p:nvPr/>
        </p:nvPicPr>
        <p:blipFill>
          <a:blip r:embed="rId2"/>
          <a:stretch>
            <a:fillRect/>
          </a:stretch>
        </p:blipFill>
        <p:spPr>
          <a:xfrm>
            <a:off x="6562407" y="2326958"/>
            <a:ext cx="5238750" cy="3091815"/>
          </a:xfrm>
          <a:prstGeom prst="rect">
            <a:avLst/>
          </a:prstGeom>
          <a:noFill/>
          <a:ln w="9525">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1"/>
          <p:nvPr/>
        </p:nvSpPr>
        <p:spPr>
          <a:xfrm>
            <a:off x="3592195" y="3159125"/>
            <a:ext cx="5619115" cy="1197610"/>
          </a:xfrm>
          <a:prstGeom prst="rect">
            <a:avLst/>
          </a:prstGeom>
          <a:noFill/>
          <a:ln>
            <a:solidFill>
              <a:schemeClr val="bg1"/>
            </a:solidFill>
          </a:ln>
        </p:spPr>
        <p:txBody>
          <a:bodyPr wrap="square" lIns="91436" tIns="45719" rIns="91436" bIns="45719" rtlCol="0">
            <a:spAutoFit/>
          </a:bodyPr>
          <a:lstStyle/>
          <a:p>
            <a:pPr algn="ctr">
              <a:lnSpc>
                <a:spcPct val="90000"/>
              </a:lnSpc>
            </a:pPr>
            <a:r>
              <a:rPr lang="en-US" altLang="zh-CN" sz="8000" b="1" spc="300" dirty="0">
                <a:solidFill>
                  <a:schemeClr val="bg1"/>
                </a:solidFill>
                <a:latin typeface="微软雅黑" panose="020B0503020204020204" pitchFamily="34" charset="-122"/>
                <a:ea typeface="微软雅黑" panose="020B0503020204020204" pitchFamily="34" charset="-122"/>
              </a:rPr>
              <a:t>4.</a:t>
            </a:r>
            <a:r>
              <a:rPr lang="zh-CN" altLang="en-US" sz="8000" b="1" spc="300" dirty="0">
                <a:solidFill>
                  <a:schemeClr val="bg1"/>
                </a:solidFill>
                <a:latin typeface="微软雅黑" panose="020B0503020204020204" pitchFamily="34" charset="-122"/>
                <a:ea typeface="微软雅黑" panose="020B0503020204020204" pitchFamily="34" charset="-122"/>
              </a:rPr>
              <a:t>研究结果</a:t>
            </a:r>
            <a:endParaRPr lang="en-US" altLang="zh-CN" sz="8000" b="1" spc="300" dirty="0">
              <a:solidFill>
                <a:schemeClr val="bg1"/>
              </a:solidFill>
              <a:latin typeface="微软雅黑" panose="020B0503020204020204" pitchFamily="34" charset="-122"/>
              <a:ea typeface="微软雅黑" panose="020B0503020204020204" pitchFamily="34" charset="-122"/>
            </a:endParaRPr>
          </a:p>
        </p:txBody>
      </p:sp>
      <p:grpSp>
        <p:nvGrpSpPr>
          <p:cNvPr id="16" name="Group 4"/>
          <p:cNvGrpSpPr>
            <a:grpSpLocks noChangeAspect="1"/>
          </p:cNvGrpSpPr>
          <p:nvPr/>
        </p:nvGrpSpPr>
        <p:grpSpPr bwMode="auto">
          <a:xfrm rot="19764056">
            <a:off x="2958871" y="2495739"/>
            <a:ext cx="1424066" cy="1326299"/>
            <a:chOff x="1164" y="687"/>
            <a:chExt cx="3219" cy="2998"/>
          </a:xfrm>
          <a:solidFill>
            <a:schemeClr val="bg1"/>
          </a:solidFill>
          <a:effectLst>
            <a:outerShdw blurRad="50800" dist="38100" dir="2700000" algn="tl" rotWithShape="0">
              <a:prstClr val="black">
                <a:alpha val="40000"/>
              </a:prstClr>
            </a:outerShdw>
          </a:effectLst>
        </p:grpSpPr>
        <p:sp>
          <p:nvSpPr>
            <p:cNvPr id="17" name="Freeform 6"/>
            <p:cNvSpPr/>
            <p:nvPr/>
          </p:nvSpPr>
          <p:spPr bwMode="auto">
            <a:xfrm>
              <a:off x="1164" y="687"/>
              <a:ext cx="3219" cy="2998"/>
            </a:xfrm>
            <a:custGeom>
              <a:avLst/>
              <a:gdLst>
                <a:gd name="T0" fmla="*/ 96 w 1360"/>
                <a:gd name="T1" fmla="*/ 404 h 1266"/>
                <a:gd name="T2" fmla="*/ 96 w 1360"/>
                <a:gd name="T3" fmla="*/ 527 h 1266"/>
                <a:gd name="T4" fmla="*/ 105 w 1360"/>
                <a:gd name="T5" fmla="*/ 537 h 1266"/>
                <a:gd name="T6" fmla="*/ 123 w 1360"/>
                <a:gd name="T7" fmla="*/ 616 h 1266"/>
                <a:gd name="T8" fmla="*/ 119 w 1360"/>
                <a:gd name="T9" fmla="*/ 629 h 1266"/>
                <a:gd name="T10" fmla="*/ 147 w 1360"/>
                <a:gd name="T11" fmla="*/ 940 h 1266"/>
                <a:gd name="T12" fmla="*/ 169 w 1360"/>
                <a:gd name="T13" fmla="*/ 1194 h 1266"/>
                <a:gd name="T14" fmla="*/ 175 w 1360"/>
                <a:gd name="T15" fmla="*/ 1266 h 1266"/>
                <a:gd name="T16" fmla="*/ 0 w 1360"/>
                <a:gd name="T17" fmla="*/ 1266 h 1266"/>
                <a:gd name="T18" fmla="*/ 6 w 1360"/>
                <a:gd name="T19" fmla="*/ 1197 h 1266"/>
                <a:gd name="T20" fmla="*/ 38 w 1360"/>
                <a:gd name="T21" fmla="*/ 811 h 1266"/>
                <a:gd name="T22" fmla="*/ 54 w 1360"/>
                <a:gd name="T23" fmla="*/ 629 h 1266"/>
                <a:gd name="T24" fmla="*/ 50 w 1360"/>
                <a:gd name="T25" fmla="*/ 613 h 1266"/>
                <a:gd name="T26" fmla="*/ 71 w 1360"/>
                <a:gd name="T27" fmla="*/ 537 h 1266"/>
                <a:gd name="T28" fmla="*/ 79 w 1360"/>
                <a:gd name="T29" fmla="*/ 525 h 1266"/>
                <a:gd name="T30" fmla="*/ 79 w 1360"/>
                <a:gd name="T31" fmla="*/ 407 h 1266"/>
                <a:gd name="T32" fmla="*/ 70 w 1360"/>
                <a:gd name="T33" fmla="*/ 392 h 1266"/>
                <a:gd name="T34" fmla="*/ 31 w 1360"/>
                <a:gd name="T35" fmla="*/ 374 h 1266"/>
                <a:gd name="T36" fmla="*/ 44 w 1360"/>
                <a:gd name="T37" fmla="*/ 366 h 1266"/>
                <a:gd name="T38" fmla="*/ 624 w 1360"/>
                <a:gd name="T39" fmla="*/ 44 h 1266"/>
                <a:gd name="T40" fmla="*/ 692 w 1360"/>
                <a:gd name="T41" fmla="*/ 5 h 1266"/>
                <a:gd name="T42" fmla="*/ 718 w 1360"/>
                <a:gd name="T43" fmla="*/ 5 h 1266"/>
                <a:gd name="T44" fmla="*/ 1255 w 1360"/>
                <a:gd name="T45" fmla="*/ 275 h 1266"/>
                <a:gd name="T46" fmla="*/ 1360 w 1360"/>
                <a:gd name="T47" fmla="*/ 328 h 1266"/>
                <a:gd name="T48" fmla="*/ 1302 w 1360"/>
                <a:gd name="T49" fmla="*/ 360 h 1266"/>
                <a:gd name="T50" fmla="*/ 723 w 1360"/>
                <a:gd name="T51" fmla="*/ 666 h 1266"/>
                <a:gd name="T52" fmla="*/ 688 w 1360"/>
                <a:gd name="T53" fmla="*/ 668 h 1266"/>
                <a:gd name="T54" fmla="*/ 112 w 1360"/>
                <a:gd name="T55" fmla="*/ 411 h 1266"/>
                <a:gd name="T56" fmla="*/ 96 w 1360"/>
                <a:gd name="T57" fmla="*/ 404 h 1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60" h="1266">
                  <a:moveTo>
                    <a:pt x="96" y="404"/>
                  </a:moveTo>
                  <a:cubicBezTo>
                    <a:pt x="96" y="447"/>
                    <a:pt x="96" y="487"/>
                    <a:pt x="96" y="527"/>
                  </a:cubicBezTo>
                  <a:cubicBezTo>
                    <a:pt x="96" y="531"/>
                    <a:pt x="101" y="535"/>
                    <a:pt x="105" y="537"/>
                  </a:cubicBezTo>
                  <a:cubicBezTo>
                    <a:pt x="136" y="555"/>
                    <a:pt x="144" y="585"/>
                    <a:pt x="123" y="616"/>
                  </a:cubicBezTo>
                  <a:cubicBezTo>
                    <a:pt x="121" y="620"/>
                    <a:pt x="119" y="625"/>
                    <a:pt x="119" y="629"/>
                  </a:cubicBezTo>
                  <a:cubicBezTo>
                    <a:pt x="128" y="733"/>
                    <a:pt x="138" y="836"/>
                    <a:pt x="147" y="940"/>
                  </a:cubicBezTo>
                  <a:cubicBezTo>
                    <a:pt x="154" y="1024"/>
                    <a:pt x="162" y="1109"/>
                    <a:pt x="169" y="1194"/>
                  </a:cubicBezTo>
                  <a:cubicBezTo>
                    <a:pt x="171" y="1217"/>
                    <a:pt x="173" y="1239"/>
                    <a:pt x="175" y="1266"/>
                  </a:cubicBezTo>
                  <a:cubicBezTo>
                    <a:pt x="117" y="1266"/>
                    <a:pt x="60" y="1266"/>
                    <a:pt x="0" y="1266"/>
                  </a:cubicBezTo>
                  <a:cubicBezTo>
                    <a:pt x="2" y="1244"/>
                    <a:pt x="4" y="1220"/>
                    <a:pt x="6" y="1197"/>
                  </a:cubicBezTo>
                  <a:cubicBezTo>
                    <a:pt x="16" y="1068"/>
                    <a:pt x="27" y="940"/>
                    <a:pt x="38" y="811"/>
                  </a:cubicBezTo>
                  <a:cubicBezTo>
                    <a:pt x="43" y="750"/>
                    <a:pt x="49" y="690"/>
                    <a:pt x="54" y="629"/>
                  </a:cubicBezTo>
                  <a:cubicBezTo>
                    <a:pt x="54" y="624"/>
                    <a:pt x="52" y="617"/>
                    <a:pt x="50" y="613"/>
                  </a:cubicBezTo>
                  <a:cubicBezTo>
                    <a:pt x="32" y="583"/>
                    <a:pt x="40" y="553"/>
                    <a:pt x="71" y="537"/>
                  </a:cubicBezTo>
                  <a:cubicBezTo>
                    <a:pt x="75" y="535"/>
                    <a:pt x="79" y="529"/>
                    <a:pt x="79" y="525"/>
                  </a:cubicBezTo>
                  <a:cubicBezTo>
                    <a:pt x="79" y="486"/>
                    <a:pt x="80" y="446"/>
                    <a:pt x="79" y="407"/>
                  </a:cubicBezTo>
                  <a:cubicBezTo>
                    <a:pt x="79" y="402"/>
                    <a:pt x="74" y="395"/>
                    <a:pt x="70" y="392"/>
                  </a:cubicBezTo>
                  <a:cubicBezTo>
                    <a:pt x="58" y="386"/>
                    <a:pt x="45" y="381"/>
                    <a:pt x="31" y="374"/>
                  </a:cubicBezTo>
                  <a:cubicBezTo>
                    <a:pt x="36" y="371"/>
                    <a:pt x="40" y="368"/>
                    <a:pt x="44" y="366"/>
                  </a:cubicBezTo>
                  <a:cubicBezTo>
                    <a:pt x="237" y="259"/>
                    <a:pt x="431" y="151"/>
                    <a:pt x="624" y="44"/>
                  </a:cubicBezTo>
                  <a:cubicBezTo>
                    <a:pt x="647" y="31"/>
                    <a:pt x="670" y="19"/>
                    <a:pt x="692" y="5"/>
                  </a:cubicBezTo>
                  <a:cubicBezTo>
                    <a:pt x="702" y="0"/>
                    <a:pt x="709" y="1"/>
                    <a:pt x="718" y="5"/>
                  </a:cubicBezTo>
                  <a:cubicBezTo>
                    <a:pt x="897" y="96"/>
                    <a:pt x="1076" y="185"/>
                    <a:pt x="1255" y="275"/>
                  </a:cubicBezTo>
                  <a:cubicBezTo>
                    <a:pt x="1289" y="293"/>
                    <a:pt x="1324" y="310"/>
                    <a:pt x="1360" y="328"/>
                  </a:cubicBezTo>
                  <a:cubicBezTo>
                    <a:pt x="1339" y="340"/>
                    <a:pt x="1320" y="350"/>
                    <a:pt x="1302" y="360"/>
                  </a:cubicBezTo>
                  <a:cubicBezTo>
                    <a:pt x="1109" y="462"/>
                    <a:pt x="916" y="564"/>
                    <a:pt x="723" y="666"/>
                  </a:cubicBezTo>
                  <a:cubicBezTo>
                    <a:pt x="711" y="672"/>
                    <a:pt x="701" y="674"/>
                    <a:pt x="688" y="668"/>
                  </a:cubicBezTo>
                  <a:cubicBezTo>
                    <a:pt x="496" y="582"/>
                    <a:pt x="304" y="496"/>
                    <a:pt x="112" y="411"/>
                  </a:cubicBezTo>
                  <a:cubicBezTo>
                    <a:pt x="108" y="409"/>
                    <a:pt x="103" y="407"/>
                    <a:pt x="96" y="404"/>
                  </a:cubicBezTo>
                  <a:close/>
                </a:path>
              </a:pathLst>
            </a:custGeom>
            <a:grpFill/>
            <a:ln>
              <a:noFill/>
            </a:ln>
          </p:spPr>
          <p:txBody>
            <a:bodyPr vert="horz" wrap="square" lIns="91440" tIns="45720" rIns="91440" bIns="45720" numCol="1" anchor="t" anchorCtr="0" compatLnSpc="1"/>
            <a:lstStyle/>
            <a:p>
              <a:endParaRPr lang="zh-HK" altLang="en-US"/>
            </a:p>
          </p:txBody>
        </p:sp>
        <p:sp>
          <p:nvSpPr>
            <p:cNvPr id="18" name="Freeform 7"/>
            <p:cNvSpPr/>
            <p:nvPr/>
          </p:nvSpPr>
          <p:spPr bwMode="auto">
            <a:xfrm>
              <a:off x="1829" y="1959"/>
              <a:ext cx="2000" cy="947"/>
            </a:xfrm>
            <a:custGeom>
              <a:avLst/>
              <a:gdLst>
                <a:gd name="T0" fmla="*/ 0 w 845"/>
                <a:gd name="T1" fmla="*/ 147 h 400"/>
                <a:gd name="T2" fmla="*/ 78 w 845"/>
                <a:gd name="T3" fmla="*/ 32 h 400"/>
                <a:gd name="T4" fmla="*/ 96 w 845"/>
                <a:gd name="T5" fmla="*/ 28 h 400"/>
                <a:gd name="T6" fmla="*/ 262 w 845"/>
                <a:gd name="T7" fmla="*/ 101 h 400"/>
                <a:gd name="T8" fmla="*/ 417 w 845"/>
                <a:gd name="T9" fmla="*/ 170 h 400"/>
                <a:gd name="T10" fmla="*/ 434 w 845"/>
                <a:gd name="T11" fmla="*/ 167 h 400"/>
                <a:gd name="T12" fmla="*/ 724 w 845"/>
                <a:gd name="T13" fmla="*/ 13 h 400"/>
                <a:gd name="T14" fmla="*/ 749 w 845"/>
                <a:gd name="T15" fmla="*/ 0 h 400"/>
                <a:gd name="T16" fmla="*/ 845 w 845"/>
                <a:gd name="T17" fmla="*/ 143 h 400"/>
                <a:gd name="T18" fmla="*/ 743 w 845"/>
                <a:gd name="T19" fmla="*/ 207 h 400"/>
                <a:gd name="T20" fmla="*/ 448 w 845"/>
                <a:gd name="T21" fmla="*/ 393 h 400"/>
                <a:gd name="T22" fmla="*/ 421 w 845"/>
                <a:gd name="T23" fmla="*/ 394 h 400"/>
                <a:gd name="T24" fmla="*/ 8 w 845"/>
                <a:gd name="T25" fmla="*/ 153 h 400"/>
                <a:gd name="T26" fmla="*/ 0 w 845"/>
                <a:gd name="T27" fmla="*/ 147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45" h="400">
                  <a:moveTo>
                    <a:pt x="0" y="147"/>
                  </a:moveTo>
                  <a:cubicBezTo>
                    <a:pt x="27" y="108"/>
                    <a:pt x="53" y="70"/>
                    <a:pt x="78" y="32"/>
                  </a:cubicBezTo>
                  <a:cubicBezTo>
                    <a:pt x="84" y="24"/>
                    <a:pt x="89" y="25"/>
                    <a:pt x="96" y="28"/>
                  </a:cubicBezTo>
                  <a:cubicBezTo>
                    <a:pt x="151" y="53"/>
                    <a:pt x="206" y="77"/>
                    <a:pt x="262" y="101"/>
                  </a:cubicBezTo>
                  <a:cubicBezTo>
                    <a:pt x="313" y="124"/>
                    <a:pt x="365" y="147"/>
                    <a:pt x="417" y="170"/>
                  </a:cubicBezTo>
                  <a:cubicBezTo>
                    <a:pt x="421" y="172"/>
                    <a:pt x="429" y="170"/>
                    <a:pt x="434" y="167"/>
                  </a:cubicBezTo>
                  <a:cubicBezTo>
                    <a:pt x="531" y="116"/>
                    <a:pt x="627" y="65"/>
                    <a:pt x="724" y="13"/>
                  </a:cubicBezTo>
                  <a:cubicBezTo>
                    <a:pt x="732" y="9"/>
                    <a:pt x="740" y="5"/>
                    <a:pt x="749" y="0"/>
                  </a:cubicBezTo>
                  <a:cubicBezTo>
                    <a:pt x="781" y="48"/>
                    <a:pt x="813" y="95"/>
                    <a:pt x="845" y="143"/>
                  </a:cubicBezTo>
                  <a:cubicBezTo>
                    <a:pt x="811" y="165"/>
                    <a:pt x="777" y="186"/>
                    <a:pt x="743" y="207"/>
                  </a:cubicBezTo>
                  <a:cubicBezTo>
                    <a:pt x="645" y="269"/>
                    <a:pt x="546" y="331"/>
                    <a:pt x="448" y="393"/>
                  </a:cubicBezTo>
                  <a:cubicBezTo>
                    <a:pt x="438" y="399"/>
                    <a:pt x="431" y="400"/>
                    <a:pt x="421" y="394"/>
                  </a:cubicBezTo>
                  <a:cubicBezTo>
                    <a:pt x="284" y="313"/>
                    <a:pt x="146" y="233"/>
                    <a:pt x="8" y="153"/>
                  </a:cubicBezTo>
                  <a:cubicBezTo>
                    <a:pt x="6" y="151"/>
                    <a:pt x="3" y="149"/>
                    <a:pt x="0" y="147"/>
                  </a:cubicBezTo>
                  <a:close/>
                </a:path>
              </a:pathLst>
            </a:custGeom>
            <a:grpFill/>
            <a:ln>
              <a:noFill/>
            </a:ln>
          </p:spPr>
          <p:txBody>
            <a:bodyPr vert="horz" wrap="square" lIns="91440" tIns="45720" rIns="91440" bIns="45720" numCol="1" anchor="t" anchorCtr="0" compatLnSpc="1"/>
            <a:lstStyle/>
            <a:p>
              <a:endParaRPr lang="zh-HK" altLang="en-US"/>
            </a:p>
          </p:txBody>
        </p:sp>
      </p:grpSp>
    </p:spTree>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3"/>
          <p:cNvCxnSpPr/>
          <p:nvPr/>
        </p:nvCxnSpPr>
        <p:spPr>
          <a:xfrm>
            <a:off x="4951492" y="1774567"/>
            <a:ext cx="0" cy="3386139"/>
          </a:xfrm>
          <a:prstGeom prst="line">
            <a:avLst/>
          </a:prstGeom>
          <a:ln>
            <a:solidFill>
              <a:srgbClr val="FFFFFF"/>
            </a:solidFill>
            <a:prstDash val="dash"/>
          </a:ln>
        </p:spPr>
        <p:style>
          <a:lnRef idx="1">
            <a:schemeClr val="accent1"/>
          </a:lnRef>
          <a:fillRef idx="0">
            <a:schemeClr val="accent1"/>
          </a:fillRef>
          <a:effectRef idx="0">
            <a:schemeClr val="accent1"/>
          </a:effectRef>
          <a:fontRef idx="minor">
            <a:schemeClr val="tx1"/>
          </a:fontRef>
        </p:style>
      </p:cxnSp>
      <p:sp>
        <p:nvSpPr>
          <p:cNvPr id="3" name="文本框 2"/>
          <p:cNvSpPr txBox="1"/>
          <p:nvPr/>
        </p:nvSpPr>
        <p:spPr>
          <a:xfrm>
            <a:off x="6195695" y="1501140"/>
            <a:ext cx="2661285" cy="582295"/>
          </a:xfrm>
          <a:prstGeom prst="rect">
            <a:avLst/>
          </a:prstGeom>
          <a:noFill/>
        </p:spPr>
        <p:txBody>
          <a:bodyPr wrap="square" lIns="91436" tIns="45719" rIns="91436" bIns="45719" rtlCol="0">
            <a:spAutoFit/>
          </a:bodyPr>
          <a:lstStyle/>
          <a:p>
            <a:r>
              <a:rPr lang="en-US" altLang="zh-CN" sz="3200" b="1" spc="300" dirty="0">
                <a:solidFill>
                  <a:srgbClr val="FFFFFF"/>
                </a:solidFill>
                <a:latin typeface="微软雅黑" panose="020B0503020204020204" pitchFamily="34" charset="-122"/>
                <a:ea typeface="微软雅黑" panose="020B0503020204020204" pitchFamily="34" charset="-122"/>
              </a:rPr>
              <a:t>1.</a:t>
            </a:r>
            <a:r>
              <a:rPr lang="zh-CN" altLang="en-US" sz="3200" b="1" spc="300" dirty="0">
                <a:solidFill>
                  <a:srgbClr val="FFFFFF"/>
                </a:solidFill>
                <a:latin typeface="微软雅黑" panose="020B0503020204020204" pitchFamily="34" charset="-122"/>
                <a:ea typeface="微软雅黑" panose="020B0503020204020204" pitchFamily="34" charset="-122"/>
              </a:rPr>
              <a:t>课题引言</a:t>
            </a:r>
          </a:p>
        </p:txBody>
      </p:sp>
      <p:sp>
        <p:nvSpPr>
          <p:cNvPr id="4" name="文本框 3"/>
          <p:cNvSpPr txBox="1"/>
          <p:nvPr/>
        </p:nvSpPr>
        <p:spPr>
          <a:xfrm>
            <a:off x="6195695" y="2580640"/>
            <a:ext cx="2660650" cy="582295"/>
          </a:xfrm>
          <a:prstGeom prst="rect">
            <a:avLst/>
          </a:prstGeom>
          <a:noFill/>
        </p:spPr>
        <p:txBody>
          <a:bodyPr wrap="square" lIns="91436" tIns="45719" rIns="91436" bIns="45719" rtlCol="0">
            <a:spAutoFit/>
          </a:bodyPr>
          <a:lstStyle/>
          <a:p>
            <a:r>
              <a:rPr lang="en-US" altLang="zh-CN" sz="3200" b="1" spc="300" dirty="0">
                <a:solidFill>
                  <a:srgbClr val="FFFFFF"/>
                </a:solidFill>
                <a:latin typeface="微软雅黑" panose="020B0503020204020204" pitchFamily="34" charset="-122"/>
                <a:ea typeface="微软雅黑" panose="020B0503020204020204" pitchFamily="34" charset="-122"/>
              </a:rPr>
              <a:t>2.</a:t>
            </a:r>
            <a:r>
              <a:rPr lang="zh-CN" altLang="en-US" sz="3200" b="1" spc="300" dirty="0">
                <a:solidFill>
                  <a:srgbClr val="FFFFFF"/>
                </a:solidFill>
                <a:latin typeface="微软雅黑" panose="020B0503020204020204" pitchFamily="34" charset="-122"/>
                <a:ea typeface="微软雅黑" panose="020B0503020204020204" pitchFamily="34" charset="-122"/>
              </a:rPr>
              <a:t>研究思路</a:t>
            </a:r>
          </a:p>
        </p:txBody>
      </p:sp>
      <p:sp>
        <p:nvSpPr>
          <p:cNvPr id="5" name="文本框 4"/>
          <p:cNvSpPr txBox="1"/>
          <p:nvPr/>
        </p:nvSpPr>
        <p:spPr>
          <a:xfrm>
            <a:off x="6195695" y="3589020"/>
            <a:ext cx="2500630" cy="582295"/>
          </a:xfrm>
          <a:prstGeom prst="rect">
            <a:avLst/>
          </a:prstGeom>
          <a:noFill/>
        </p:spPr>
        <p:txBody>
          <a:bodyPr wrap="square" lIns="91436" tIns="45719" rIns="91436" bIns="45719" rtlCol="0">
            <a:spAutoFit/>
          </a:bodyPr>
          <a:lstStyle/>
          <a:p>
            <a:r>
              <a:rPr lang="en-US" altLang="zh-CN" sz="3200" b="1" spc="300" dirty="0">
                <a:solidFill>
                  <a:srgbClr val="FFFFFF"/>
                </a:solidFill>
                <a:latin typeface="微软雅黑" panose="020B0503020204020204" pitchFamily="34" charset="-122"/>
                <a:ea typeface="微软雅黑" panose="020B0503020204020204" pitchFamily="34" charset="-122"/>
              </a:rPr>
              <a:t>3.</a:t>
            </a:r>
            <a:r>
              <a:rPr lang="zh-CN" altLang="zh-HK" sz="3200" b="1" spc="300" dirty="0">
                <a:solidFill>
                  <a:srgbClr val="FFFFFF"/>
                </a:solidFill>
                <a:latin typeface="微软雅黑" panose="020B0503020204020204" pitchFamily="34" charset="-122"/>
                <a:ea typeface="微软雅黑" panose="020B0503020204020204" pitchFamily="34" charset="-122"/>
              </a:rPr>
              <a:t>数据分析</a:t>
            </a:r>
          </a:p>
        </p:txBody>
      </p:sp>
      <p:sp>
        <p:nvSpPr>
          <p:cNvPr id="6" name="文本框 5"/>
          <p:cNvSpPr txBox="1"/>
          <p:nvPr/>
        </p:nvSpPr>
        <p:spPr>
          <a:xfrm>
            <a:off x="6195695" y="4658360"/>
            <a:ext cx="2499995" cy="582295"/>
          </a:xfrm>
          <a:prstGeom prst="rect">
            <a:avLst/>
          </a:prstGeom>
          <a:noFill/>
        </p:spPr>
        <p:txBody>
          <a:bodyPr wrap="square" lIns="91436" tIns="45719" rIns="91436" bIns="45719" rtlCol="0">
            <a:spAutoFit/>
          </a:bodyPr>
          <a:lstStyle/>
          <a:p>
            <a:r>
              <a:rPr lang="en-US" altLang="zh-CN" sz="3200" b="1" spc="300" dirty="0">
                <a:solidFill>
                  <a:srgbClr val="FFFFFF"/>
                </a:solidFill>
                <a:latin typeface="微软雅黑" panose="020B0503020204020204" pitchFamily="34" charset="-122"/>
                <a:ea typeface="微软雅黑" panose="020B0503020204020204" pitchFamily="34" charset="-122"/>
              </a:rPr>
              <a:t>4.</a:t>
            </a:r>
            <a:r>
              <a:rPr lang="zh-CN" altLang="zh-HK" sz="3200" b="1" spc="300" dirty="0">
                <a:solidFill>
                  <a:srgbClr val="FFFFFF"/>
                </a:solidFill>
                <a:latin typeface="微软雅黑" panose="020B0503020204020204" pitchFamily="34" charset="-122"/>
                <a:ea typeface="微软雅黑" panose="020B0503020204020204" pitchFamily="34" charset="-122"/>
              </a:rPr>
              <a:t>课题总结</a:t>
            </a:r>
          </a:p>
        </p:txBody>
      </p:sp>
      <p:grpSp>
        <p:nvGrpSpPr>
          <p:cNvPr id="9" name="组合 18"/>
          <p:cNvGrpSpPr/>
          <p:nvPr/>
        </p:nvGrpSpPr>
        <p:grpSpPr>
          <a:xfrm>
            <a:off x="1635920" y="2197036"/>
            <a:ext cx="1947861" cy="1940713"/>
            <a:chOff x="1709739" y="2636838"/>
            <a:chExt cx="1590160" cy="1584325"/>
          </a:xfrm>
          <a:solidFill>
            <a:srgbClr val="FFFFFF"/>
          </a:solidFill>
          <a:effectLst/>
        </p:grpSpPr>
        <p:sp>
          <p:nvSpPr>
            <p:cNvPr id="10" name="Freeform 6"/>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p:spPr>
          <p:txBody>
            <a:bodyPr vert="horz" wrap="square" lIns="91440" tIns="45720" rIns="91440" bIns="45720" numCol="1" anchor="t" anchorCtr="0" compatLnSpc="1"/>
            <a:lstStyle/>
            <a:p>
              <a:endParaRPr lang="zh-HK" altLang="en-US" b="1"/>
            </a:p>
          </p:txBody>
        </p:sp>
        <p:sp>
          <p:nvSpPr>
            <p:cNvPr id="11" name="Freeform 7"/>
            <p:cNvSpPr>
              <a:spLocks noEditPoint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p:spPr>
          <p:txBody>
            <a:bodyPr vert="horz" wrap="square" lIns="91440" tIns="45720" rIns="91440" bIns="45720" numCol="1" anchor="t" anchorCtr="0" compatLnSpc="1"/>
            <a:lstStyle/>
            <a:p>
              <a:endParaRPr lang="zh-HK" altLang="en-US" b="1"/>
            </a:p>
          </p:txBody>
        </p:sp>
        <p:sp>
          <p:nvSpPr>
            <p:cNvPr id="12" name="Freeform 8"/>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p:spPr>
          <p:txBody>
            <a:bodyPr vert="horz" wrap="square" lIns="91440" tIns="45720" rIns="91440" bIns="45720" numCol="1" anchor="t" anchorCtr="0" compatLnSpc="1"/>
            <a:lstStyle/>
            <a:p>
              <a:endParaRPr lang="zh-HK" altLang="en-US" b="1"/>
            </a:p>
          </p:txBody>
        </p:sp>
        <p:sp>
          <p:nvSpPr>
            <p:cNvPr id="13" name="Freeform 9"/>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p:spPr>
          <p:txBody>
            <a:bodyPr vert="horz" wrap="square" lIns="91440" tIns="45720" rIns="91440" bIns="45720" numCol="1" anchor="t" anchorCtr="0" compatLnSpc="1"/>
            <a:lstStyle/>
            <a:p>
              <a:endParaRPr lang="zh-HK" altLang="en-US" b="1"/>
            </a:p>
          </p:txBody>
        </p:sp>
        <p:sp>
          <p:nvSpPr>
            <p:cNvPr id="14" name="Freeform 10"/>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p:spPr>
          <p:txBody>
            <a:bodyPr vert="horz" wrap="square" lIns="91440" tIns="45720" rIns="91440" bIns="45720" numCol="1" anchor="t" anchorCtr="0" compatLnSpc="1"/>
            <a:lstStyle/>
            <a:p>
              <a:endParaRPr lang="zh-HK" altLang="en-US" b="1"/>
            </a:p>
          </p:txBody>
        </p:sp>
        <p:sp>
          <p:nvSpPr>
            <p:cNvPr id="15" name="Freeform 1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p:spPr>
          <p:txBody>
            <a:bodyPr vert="horz" wrap="square" lIns="91440" tIns="45720" rIns="91440" bIns="45720" numCol="1" anchor="t" anchorCtr="0" compatLnSpc="1"/>
            <a:lstStyle/>
            <a:p>
              <a:endParaRPr lang="zh-HK" altLang="en-US" b="1"/>
            </a:p>
          </p:txBody>
        </p:sp>
        <p:sp>
          <p:nvSpPr>
            <p:cNvPr id="16" name="Freeform 12"/>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p:spPr>
          <p:txBody>
            <a:bodyPr vert="horz" wrap="square" lIns="91440" tIns="45720" rIns="91440" bIns="45720" numCol="1" anchor="t" anchorCtr="0" compatLnSpc="1"/>
            <a:lstStyle/>
            <a:p>
              <a:endParaRPr lang="zh-HK" altLang="en-US" b="1"/>
            </a:p>
          </p:txBody>
        </p:sp>
        <p:sp>
          <p:nvSpPr>
            <p:cNvPr id="17" name="Freeform 13"/>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p:spPr>
          <p:txBody>
            <a:bodyPr vert="horz" wrap="square" lIns="91440" tIns="45720" rIns="91440" bIns="45720" numCol="1" anchor="t" anchorCtr="0" compatLnSpc="1"/>
            <a:lstStyle/>
            <a:p>
              <a:endParaRPr lang="zh-HK" altLang="en-US" b="1"/>
            </a:p>
          </p:txBody>
        </p:sp>
        <p:sp>
          <p:nvSpPr>
            <p:cNvPr id="18" name="Freeform 14"/>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p:spPr>
          <p:txBody>
            <a:bodyPr vert="horz" wrap="square" lIns="91440" tIns="45720" rIns="91440" bIns="45720" numCol="1" anchor="t" anchorCtr="0" compatLnSpc="1"/>
            <a:lstStyle/>
            <a:p>
              <a:endParaRPr lang="zh-HK" altLang="en-US" b="1"/>
            </a:p>
          </p:txBody>
        </p:sp>
      </p:grpSp>
      <p:sp>
        <p:nvSpPr>
          <p:cNvPr id="19" name="文本框 18"/>
          <p:cNvSpPr txBox="1"/>
          <p:nvPr/>
        </p:nvSpPr>
        <p:spPr>
          <a:xfrm>
            <a:off x="1206185" y="4137747"/>
            <a:ext cx="2657474" cy="520700"/>
          </a:xfrm>
          <a:prstGeom prst="rect">
            <a:avLst/>
          </a:prstGeom>
          <a:noFill/>
        </p:spPr>
        <p:txBody>
          <a:bodyPr wrap="square" lIns="91436" tIns="45719" rIns="91436" bIns="45719" rtlCol="0">
            <a:spAutoFit/>
          </a:bodyPr>
          <a:lstStyle/>
          <a:p>
            <a:pPr algn="ctr"/>
            <a:r>
              <a:rPr lang="zh-CN" altLang="en-US" sz="2800" b="1" spc="300" dirty="0">
                <a:solidFill>
                  <a:srgbClr val="FFFFFF"/>
                </a:solidFill>
                <a:ea typeface="微软雅黑" panose="020B0503020204020204" pitchFamily="34" charset="-122"/>
              </a:rPr>
              <a:t>目录</a:t>
            </a:r>
          </a:p>
        </p:txBody>
      </p:sp>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937635" y="962025"/>
            <a:ext cx="4210685" cy="810260"/>
          </a:xfrm>
          <a:prstGeom prst="rect">
            <a:avLst/>
          </a:prstGeom>
        </p:spPr>
        <p:txBody>
          <a:bodyPr wrap="square" lIns="91436" tIns="45719" rIns="91436" bIns="45719">
            <a:spAutoFit/>
          </a:bodyPr>
          <a:lstStyle/>
          <a:p>
            <a:pPr algn="ctr">
              <a:lnSpc>
                <a:spcPct val="130000"/>
              </a:lnSpc>
            </a:pPr>
            <a:r>
              <a:rPr lang="zh-CN" altLang="en-US" sz="3600" b="1" dirty="0">
                <a:solidFill>
                  <a:srgbClr val="FFFFFF"/>
                </a:solidFill>
                <a:latin typeface="微软雅黑" panose="020B0503020204020204" pitchFamily="34" charset="-122"/>
                <a:ea typeface="微软雅黑" panose="020B0503020204020204" pitchFamily="34" charset="-122"/>
              </a:rPr>
              <a:t>数据分析及其结论</a:t>
            </a:r>
          </a:p>
        </p:txBody>
      </p:sp>
      <p:sp>
        <p:nvSpPr>
          <p:cNvPr id="5" name="矩形 4"/>
          <p:cNvSpPr/>
          <p:nvPr/>
        </p:nvSpPr>
        <p:spPr>
          <a:xfrm>
            <a:off x="2118995" y="2548255"/>
            <a:ext cx="8157845" cy="1020790"/>
          </a:xfrm>
          <a:prstGeom prst="rect">
            <a:avLst/>
          </a:prstGeom>
        </p:spPr>
        <p:txBody>
          <a:bodyPr wrap="square" lIns="91436" tIns="45719" rIns="91436" bIns="45719">
            <a:spAutoFit/>
          </a:bodyPr>
          <a:lstStyle/>
          <a:p>
            <a:pPr>
              <a:lnSpc>
                <a:spcPct val="130000"/>
              </a:lnSpc>
            </a:pPr>
            <a:r>
              <a:rPr lang="zh-CN" altLang="en-US" sz="1600" dirty="0">
                <a:solidFill>
                  <a:srgbClr val="FFFFFF"/>
                </a:solidFill>
                <a:latin typeface="Century Gothic" panose="020B0502020202020204"/>
                <a:ea typeface="微软雅黑" panose="020B0503020204020204" pitchFamily="34" charset="-122"/>
              </a:rPr>
              <a:t>通过对这些数据的分析，我们发现一线城市的工资普遍高于其他城市，岗位数量最高的也是北京、上海等一线城市，不同的学历收到的待遇也是不同的。最后得出结论要想得到更好的发展最好去大城市，大城市不仅有更多的就业机会也会有更高的工资。</a:t>
            </a:r>
            <a:endParaRPr lang="en-US" sz="1600" dirty="0">
              <a:solidFill>
                <a:srgbClr val="FFFFFF"/>
              </a:solidFill>
              <a:latin typeface="Century Gothic" panose="020B0502020202020204"/>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8"/>
          <p:cNvSpPr txBox="1"/>
          <p:nvPr/>
        </p:nvSpPr>
        <p:spPr>
          <a:xfrm>
            <a:off x="3489395" y="1709361"/>
            <a:ext cx="5214920" cy="1220847"/>
          </a:xfrm>
          <a:prstGeom prst="rect">
            <a:avLst/>
          </a:prstGeom>
          <a:noFill/>
          <a:ln>
            <a:solidFill>
              <a:schemeClr val="bg1"/>
            </a:solidFill>
          </a:ln>
        </p:spPr>
        <p:txBody>
          <a:bodyPr wrap="square" lIns="91436" tIns="45719" rIns="91436" bIns="45719" rtlCol="0">
            <a:spAutoFit/>
          </a:bodyPr>
          <a:lstStyle/>
          <a:p>
            <a:pPr algn="ctr">
              <a:lnSpc>
                <a:spcPct val="90000"/>
              </a:lnSpc>
            </a:pPr>
            <a:r>
              <a:rPr lang="zh-CN" altLang="en-US" sz="8000" b="1" spc="300" dirty="0">
                <a:solidFill>
                  <a:schemeClr val="bg1"/>
                </a:solidFill>
                <a:latin typeface="微软雅黑" panose="020B0503020204020204" pitchFamily="34" charset="-122"/>
                <a:ea typeface="微软雅黑" panose="020B0503020204020204" pitchFamily="34" charset="-122"/>
              </a:rPr>
              <a:t>感谢聆听</a:t>
            </a:r>
            <a:endParaRPr lang="en-US" altLang="zh-CN" sz="8000" b="1" spc="300" dirty="0">
              <a:solidFill>
                <a:schemeClr val="bg1"/>
              </a:solidFill>
              <a:latin typeface="微软雅黑" panose="020B0503020204020204" pitchFamily="34" charset="-122"/>
              <a:ea typeface="微软雅黑" panose="020B0503020204020204" pitchFamily="34" charset="-122"/>
            </a:endParaRPr>
          </a:p>
        </p:txBody>
      </p:sp>
      <p:sp>
        <p:nvSpPr>
          <p:cNvPr id="20" name="矩形 19"/>
          <p:cNvSpPr/>
          <p:nvPr/>
        </p:nvSpPr>
        <p:spPr>
          <a:xfrm>
            <a:off x="3442399" y="4819083"/>
            <a:ext cx="1357313" cy="400052"/>
          </a:xfrm>
          <a:prstGeom prst="rect">
            <a:avLst/>
          </a:prstGeom>
          <a:no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r>
              <a:rPr lang="zh-CN" altLang="en-US" sz="1900" b="1" spc="300" dirty="0">
                <a:solidFill>
                  <a:srgbClr val="FFFFFF"/>
                </a:solidFill>
                <a:latin typeface="微软雅黑" panose="020B0503020204020204" pitchFamily="34" charset="-122"/>
                <a:ea typeface="微软雅黑" panose="020B0503020204020204" pitchFamily="34" charset="-122"/>
              </a:rPr>
              <a:t>答辩人：</a:t>
            </a:r>
            <a:endParaRPr lang="zh-HK" altLang="en-US" sz="1900" b="1" spc="300" dirty="0">
              <a:solidFill>
                <a:srgbClr val="FFFFFF"/>
              </a:solidFill>
              <a:latin typeface="微软雅黑" panose="020B0503020204020204" pitchFamily="34" charset="-122"/>
              <a:ea typeface="微软雅黑" panose="020B0503020204020204" pitchFamily="34" charset="-122"/>
            </a:endParaRPr>
          </a:p>
        </p:txBody>
      </p:sp>
      <p:sp>
        <p:nvSpPr>
          <p:cNvPr id="21" name="矩形 20"/>
          <p:cNvSpPr/>
          <p:nvPr/>
        </p:nvSpPr>
        <p:spPr>
          <a:xfrm>
            <a:off x="3442399" y="5340577"/>
            <a:ext cx="1357313" cy="400052"/>
          </a:xfrm>
          <a:prstGeom prst="rect">
            <a:avLst/>
          </a:prstGeom>
          <a:no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r>
              <a:rPr lang="zh-CN" altLang="en-US" sz="1900" b="1" spc="300" dirty="0">
                <a:solidFill>
                  <a:srgbClr val="FFFFFF"/>
                </a:solidFill>
                <a:latin typeface="微软雅黑" panose="020B0503020204020204" pitchFamily="34" charset="-122"/>
                <a:ea typeface="微软雅黑" panose="020B0503020204020204" pitchFamily="34" charset="-122"/>
              </a:rPr>
              <a:t>指导老师：</a:t>
            </a:r>
            <a:endParaRPr lang="zh-HK" altLang="en-US" sz="1900" b="1" spc="300" dirty="0">
              <a:solidFill>
                <a:srgbClr val="FFFFFF"/>
              </a:solidFill>
              <a:latin typeface="微软雅黑" panose="020B0503020204020204" pitchFamily="34" charset="-122"/>
              <a:ea typeface="微软雅黑" panose="020B0503020204020204" pitchFamily="34" charset="-122"/>
            </a:endParaRPr>
          </a:p>
        </p:txBody>
      </p:sp>
      <p:sp>
        <p:nvSpPr>
          <p:cNvPr id="22" name="文本框 21"/>
          <p:cNvSpPr txBox="1"/>
          <p:nvPr/>
        </p:nvSpPr>
        <p:spPr>
          <a:xfrm>
            <a:off x="5083175" y="4834255"/>
            <a:ext cx="2816225" cy="382270"/>
          </a:xfrm>
          <a:prstGeom prst="rect">
            <a:avLst/>
          </a:prstGeom>
          <a:noFill/>
        </p:spPr>
        <p:txBody>
          <a:bodyPr wrap="square" lIns="91436" tIns="45719" rIns="91436" bIns="45719" rtlCol="0">
            <a:spAutoFit/>
          </a:bodyPr>
          <a:lstStyle/>
          <a:p>
            <a:r>
              <a:rPr lang="zh-CN" altLang="zh-HK" sz="1900" b="1" spc="300" dirty="0">
                <a:solidFill>
                  <a:srgbClr val="FFFFFF"/>
                </a:solidFill>
                <a:latin typeface="微软雅黑" panose="020B0503020204020204" pitchFamily="34" charset="-122"/>
                <a:ea typeface="微软雅黑" panose="020B0503020204020204" pitchFamily="34" charset="-122"/>
              </a:rPr>
              <a:t>唐国旗</a:t>
            </a:r>
            <a:r>
              <a:rPr lang="en-US" altLang="zh-CN" sz="1900" b="1" spc="300" dirty="0">
                <a:solidFill>
                  <a:srgbClr val="FFFFFF"/>
                </a:solidFill>
                <a:latin typeface="微软雅黑" panose="020B0503020204020204" pitchFamily="34" charset="-122"/>
                <a:ea typeface="微软雅黑" panose="020B0503020204020204" pitchFamily="34" charset="-122"/>
              </a:rPr>
              <a:t>,</a:t>
            </a:r>
            <a:r>
              <a:rPr lang="zh-CN" altLang="en-US" sz="1900" b="1" spc="300" dirty="0">
                <a:solidFill>
                  <a:srgbClr val="FFFFFF"/>
                </a:solidFill>
                <a:latin typeface="微软雅黑" panose="020B0503020204020204" pitchFamily="34" charset="-122"/>
                <a:ea typeface="微软雅黑" panose="020B0503020204020204" pitchFamily="34" charset="-122"/>
              </a:rPr>
              <a:t>梅庆伟</a:t>
            </a:r>
            <a:r>
              <a:rPr lang="en-US" altLang="zh-CN" sz="1900" b="1" spc="300" dirty="0">
                <a:solidFill>
                  <a:srgbClr val="FFFFFF"/>
                </a:solidFill>
                <a:latin typeface="微软雅黑" panose="020B0503020204020204" pitchFamily="34" charset="-122"/>
                <a:ea typeface="微软雅黑" panose="020B0503020204020204" pitchFamily="34" charset="-122"/>
              </a:rPr>
              <a:t>,</a:t>
            </a:r>
            <a:r>
              <a:rPr lang="zh-CN" altLang="en-US" sz="1900" b="1" spc="300" dirty="0">
                <a:solidFill>
                  <a:srgbClr val="FFFFFF"/>
                </a:solidFill>
                <a:latin typeface="微软雅黑" panose="020B0503020204020204" pitchFamily="34" charset="-122"/>
                <a:ea typeface="微软雅黑" panose="020B0503020204020204" pitchFamily="34" charset="-122"/>
              </a:rPr>
              <a:t>龚吉</a:t>
            </a:r>
          </a:p>
        </p:txBody>
      </p:sp>
      <p:sp>
        <p:nvSpPr>
          <p:cNvPr id="23" name="文本框 22"/>
          <p:cNvSpPr txBox="1"/>
          <p:nvPr/>
        </p:nvSpPr>
        <p:spPr>
          <a:xfrm>
            <a:off x="5083168" y="5355937"/>
            <a:ext cx="1614489" cy="382270"/>
          </a:xfrm>
          <a:prstGeom prst="rect">
            <a:avLst/>
          </a:prstGeom>
          <a:noFill/>
        </p:spPr>
        <p:txBody>
          <a:bodyPr wrap="square" lIns="91436" tIns="45719" rIns="91436" bIns="45719" rtlCol="0">
            <a:spAutoFit/>
          </a:bodyPr>
          <a:lstStyle/>
          <a:p>
            <a:r>
              <a:rPr lang="zh-CN" altLang="en-US" sz="1900" b="1" spc="300" dirty="0">
                <a:solidFill>
                  <a:srgbClr val="FFFFFF"/>
                </a:solidFill>
                <a:latin typeface="微软雅黑" panose="020B0503020204020204" pitchFamily="34" charset="-122"/>
                <a:ea typeface="微软雅黑" panose="020B0503020204020204" pitchFamily="34" charset="-122"/>
              </a:rPr>
              <a:t>徐勇老师</a:t>
            </a:r>
          </a:p>
        </p:txBody>
      </p:sp>
      <p:grpSp>
        <p:nvGrpSpPr>
          <p:cNvPr id="25" name="Group 4"/>
          <p:cNvGrpSpPr>
            <a:grpSpLocks noChangeAspect="1"/>
          </p:cNvGrpSpPr>
          <p:nvPr/>
        </p:nvGrpSpPr>
        <p:grpSpPr bwMode="auto">
          <a:xfrm rot="19764056">
            <a:off x="2665099" y="1046209"/>
            <a:ext cx="1424066" cy="1326299"/>
            <a:chOff x="1164" y="687"/>
            <a:chExt cx="3219" cy="2998"/>
          </a:xfrm>
          <a:solidFill>
            <a:schemeClr val="bg1"/>
          </a:solidFill>
          <a:effectLst>
            <a:outerShdw blurRad="50800" dist="38100" dir="2700000" algn="tl" rotWithShape="0">
              <a:prstClr val="black">
                <a:alpha val="40000"/>
              </a:prstClr>
            </a:outerShdw>
          </a:effectLst>
        </p:grpSpPr>
        <p:sp>
          <p:nvSpPr>
            <p:cNvPr id="26" name="Freeform 6"/>
            <p:cNvSpPr/>
            <p:nvPr/>
          </p:nvSpPr>
          <p:spPr bwMode="auto">
            <a:xfrm>
              <a:off x="1164" y="687"/>
              <a:ext cx="3219" cy="2998"/>
            </a:xfrm>
            <a:custGeom>
              <a:avLst/>
              <a:gdLst>
                <a:gd name="T0" fmla="*/ 96 w 1360"/>
                <a:gd name="T1" fmla="*/ 404 h 1266"/>
                <a:gd name="T2" fmla="*/ 96 w 1360"/>
                <a:gd name="T3" fmla="*/ 527 h 1266"/>
                <a:gd name="T4" fmla="*/ 105 w 1360"/>
                <a:gd name="T5" fmla="*/ 537 h 1266"/>
                <a:gd name="T6" fmla="*/ 123 w 1360"/>
                <a:gd name="T7" fmla="*/ 616 h 1266"/>
                <a:gd name="T8" fmla="*/ 119 w 1360"/>
                <a:gd name="T9" fmla="*/ 629 h 1266"/>
                <a:gd name="T10" fmla="*/ 147 w 1360"/>
                <a:gd name="T11" fmla="*/ 940 h 1266"/>
                <a:gd name="T12" fmla="*/ 169 w 1360"/>
                <a:gd name="T13" fmla="*/ 1194 h 1266"/>
                <a:gd name="T14" fmla="*/ 175 w 1360"/>
                <a:gd name="T15" fmla="*/ 1266 h 1266"/>
                <a:gd name="T16" fmla="*/ 0 w 1360"/>
                <a:gd name="T17" fmla="*/ 1266 h 1266"/>
                <a:gd name="T18" fmla="*/ 6 w 1360"/>
                <a:gd name="T19" fmla="*/ 1197 h 1266"/>
                <a:gd name="T20" fmla="*/ 38 w 1360"/>
                <a:gd name="T21" fmla="*/ 811 h 1266"/>
                <a:gd name="T22" fmla="*/ 54 w 1360"/>
                <a:gd name="T23" fmla="*/ 629 h 1266"/>
                <a:gd name="T24" fmla="*/ 50 w 1360"/>
                <a:gd name="T25" fmla="*/ 613 h 1266"/>
                <a:gd name="T26" fmla="*/ 71 w 1360"/>
                <a:gd name="T27" fmla="*/ 537 h 1266"/>
                <a:gd name="T28" fmla="*/ 79 w 1360"/>
                <a:gd name="T29" fmla="*/ 525 h 1266"/>
                <a:gd name="T30" fmla="*/ 79 w 1360"/>
                <a:gd name="T31" fmla="*/ 407 h 1266"/>
                <a:gd name="T32" fmla="*/ 70 w 1360"/>
                <a:gd name="T33" fmla="*/ 392 h 1266"/>
                <a:gd name="T34" fmla="*/ 31 w 1360"/>
                <a:gd name="T35" fmla="*/ 374 h 1266"/>
                <a:gd name="T36" fmla="*/ 44 w 1360"/>
                <a:gd name="T37" fmla="*/ 366 h 1266"/>
                <a:gd name="T38" fmla="*/ 624 w 1360"/>
                <a:gd name="T39" fmla="*/ 44 h 1266"/>
                <a:gd name="T40" fmla="*/ 692 w 1360"/>
                <a:gd name="T41" fmla="*/ 5 h 1266"/>
                <a:gd name="T42" fmla="*/ 718 w 1360"/>
                <a:gd name="T43" fmla="*/ 5 h 1266"/>
                <a:gd name="T44" fmla="*/ 1255 w 1360"/>
                <a:gd name="T45" fmla="*/ 275 h 1266"/>
                <a:gd name="T46" fmla="*/ 1360 w 1360"/>
                <a:gd name="T47" fmla="*/ 328 h 1266"/>
                <a:gd name="T48" fmla="*/ 1302 w 1360"/>
                <a:gd name="T49" fmla="*/ 360 h 1266"/>
                <a:gd name="T50" fmla="*/ 723 w 1360"/>
                <a:gd name="T51" fmla="*/ 666 h 1266"/>
                <a:gd name="T52" fmla="*/ 688 w 1360"/>
                <a:gd name="T53" fmla="*/ 668 h 1266"/>
                <a:gd name="T54" fmla="*/ 112 w 1360"/>
                <a:gd name="T55" fmla="*/ 411 h 1266"/>
                <a:gd name="T56" fmla="*/ 96 w 1360"/>
                <a:gd name="T57" fmla="*/ 404 h 1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60" h="1266">
                  <a:moveTo>
                    <a:pt x="96" y="404"/>
                  </a:moveTo>
                  <a:cubicBezTo>
                    <a:pt x="96" y="447"/>
                    <a:pt x="96" y="487"/>
                    <a:pt x="96" y="527"/>
                  </a:cubicBezTo>
                  <a:cubicBezTo>
                    <a:pt x="96" y="531"/>
                    <a:pt x="101" y="535"/>
                    <a:pt x="105" y="537"/>
                  </a:cubicBezTo>
                  <a:cubicBezTo>
                    <a:pt x="136" y="555"/>
                    <a:pt x="144" y="585"/>
                    <a:pt x="123" y="616"/>
                  </a:cubicBezTo>
                  <a:cubicBezTo>
                    <a:pt x="121" y="620"/>
                    <a:pt x="119" y="625"/>
                    <a:pt x="119" y="629"/>
                  </a:cubicBezTo>
                  <a:cubicBezTo>
                    <a:pt x="128" y="733"/>
                    <a:pt x="138" y="836"/>
                    <a:pt x="147" y="940"/>
                  </a:cubicBezTo>
                  <a:cubicBezTo>
                    <a:pt x="154" y="1024"/>
                    <a:pt x="162" y="1109"/>
                    <a:pt x="169" y="1194"/>
                  </a:cubicBezTo>
                  <a:cubicBezTo>
                    <a:pt x="171" y="1217"/>
                    <a:pt x="173" y="1239"/>
                    <a:pt x="175" y="1266"/>
                  </a:cubicBezTo>
                  <a:cubicBezTo>
                    <a:pt x="117" y="1266"/>
                    <a:pt x="60" y="1266"/>
                    <a:pt x="0" y="1266"/>
                  </a:cubicBezTo>
                  <a:cubicBezTo>
                    <a:pt x="2" y="1244"/>
                    <a:pt x="4" y="1220"/>
                    <a:pt x="6" y="1197"/>
                  </a:cubicBezTo>
                  <a:cubicBezTo>
                    <a:pt x="16" y="1068"/>
                    <a:pt x="27" y="940"/>
                    <a:pt x="38" y="811"/>
                  </a:cubicBezTo>
                  <a:cubicBezTo>
                    <a:pt x="43" y="750"/>
                    <a:pt x="49" y="690"/>
                    <a:pt x="54" y="629"/>
                  </a:cubicBezTo>
                  <a:cubicBezTo>
                    <a:pt x="54" y="624"/>
                    <a:pt x="52" y="617"/>
                    <a:pt x="50" y="613"/>
                  </a:cubicBezTo>
                  <a:cubicBezTo>
                    <a:pt x="32" y="583"/>
                    <a:pt x="40" y="553"/>
                    <a:pt x="71" y="537"/>
                  </a:cubicBezTo>
                  <a:cubicBezTo>
                    <a:pt x="75" y="535"/>
                    <a:pt x="79" y="529"/>
                    <a:pt x="79" y="525"/>
                  </a:cubicBezTo>
                  <a:cubicBezTo>
                    <a:pt x="79" y="486"/>
                    <a:pt x="80" y="446"/>
                    <a:pt x="79" y="407"/>
                  </a:cubicBezTo>
                  <a:cubicBezTo>
                    <a:pt x="79" y="402"/>
                    <a:pt x="74" y="395"/>
                    <a:pt x="70" y="392"/>
                  </a:cubicBezTo>
                  <a:cubicBezTo>
                    <a:pt x="58" y="386"/>
                    <a:pt x="45" y="381"/>
                    <a:pt x="31" y="374"/>
                  </a:cubicBezTo>
                  <a:cubicBezTo>
                    <a:pt x="36" y="371"/>
                    <a:pt x="40" y="368"/>
                    <a:pt x="44" y="366"/>
                  </a:cubicBezTo>
                  <a:cubicBezTo>
                    <a:pt x="237" y="259"/>
                    <a:pt x="431" y="151"/>
                    <a:pt x="624" y="44"/>
                  </a:cubicBezTo>
                  <a:cubicBezTo>
                    <a:pt x="647" y="31"/>
                    <a:pt x="670" y="19"/>
                    <a:pt x="692" y="5"/>
                  </a:cubicBezTo>
                  <a:cubicBezTo>
                    <a:pt x="702" y="0"/>
                    <a:pt x="709" y="1"/>
                    <a:pt x="718" y="5"/>
                  </a:cubicBezTo>
                  <a:cubicBezTo>
                    <a:pt x="897" y="96"/>
                    <a:pt x="1076" y="185"/>
                    <a:pt x="1255" y="275"/>
                  </a:cubicBezTo>
                  <a:cubicBezTo>
                    <a:pt x="1289" y="293"/>
                    <a:pt x="1324" y="310"/>
                    <a:pt x="1360" y="328"/>
                  </a:cubicBezTo>
                  <a:cubicBezTo>
                    <a:pt x="1339" y="340"/>
                    <a:pt x="1320" y="350"/>
                    <a:pt x="1302" y="360"/>
                  </a:cubicBezTo>
                  <a:cubicBezTo>
                    <a:pt x="1109" y="462"/>
                    <a:pt x="916" y="564"/>
                    <a:pt x="723" y="666"/>
                  </a:cubicBezTo>
                  <a:cubicBezTo>
                    <a:pt x="711" y="672"/>
                    <a:pt x="701" y="674"/>
                    <a:pt x="688" y="668"/>
                  </a:cubicBezTo>
                  <a:cubicBezTo>
                    <a:pt x="496" y="582"/>
                    <a:pt x="304" y="496"/>
                    <a:pt x="112" y="411"/>
                  </a:cubicBezTo>
                  <a:cubicBezTo>
                    <a:pt x="108" y="409"/>
                    <a:pt x="103" y="407"/>
                    <a:pt x="96" y="404"/>
                  </a:cubicBezTo>
                  <a:close/>
                </a:path>
              </a:pathLst>
            </a:custGeom>
            <a:grpFill/>
            <a:ln>
              <a:noFill/>
            </a:ln>
          </p:spPr>
          <p:txBody>
            <a:bodyPr vert="horz" wrap="square" lIns="91440" tIns="45720" rIns="91440" bIns="45720" numCol="1" anchor="t" anchorCtr="0" compatLnSpc="1"/>
            <a:lstStyle/>
            <a:p>
              <a:endParaRPr lang="zh-HK" altLang="en-US"/>
            </a:p>
          </p:txBody>
        </p:sp>
        <p:sp>
          <p:nvSpPr>
            <p:cNvPr id="27" name="Freeform 7"/>
            <p:cNvSpPr/>
            <p:nvPr/>
          </p:nvSpPr>
          <p:spPr bwMode="auto">
            <a:xfrm>
              <a:off x="1829" y="1959"/>
              <a:ext cx="2000" cy="947"/>
            </a:xfrm>
            <a:custGeom>
              <a:avLst/>
              <a:gdLst>
                <a:gd name="T0" fmla="*/ 0 w 845"/>
                <a:gd name="T1" fmla="*/ 147 h 400"/>
                <a:gd name="T2" fmla="*/ 78 w 845"/>
                <a:gd name="T3" fmla="*/ 32 h 400"/>
                <a:gd name="T4" fmla="*/ 96 w 845"/>
                <a:gd name="T5" fmla="*/ 28 h 400"/>
                <a:gd name="T6" fmla="*/ 262 w 845"/>
                <a:gd name="T7" fmla="*/ 101 h 400"/>
                <a:gd name="T8" fmla="*/ 417 w 845"/>
                <a:gd name="T9" fmla="*/ 170 h 400"/>
                <a:gd name="T10" fmla="*/ 434 w 845"/>
                <a:gd name="T11" fmla="*/ 167 h 400"/>
                <a:gd name="T12" fmla="*/ 724 w 845"/>
                <a:gd name="T13" fmla="*/ 13 h 400"/>
                <a:gd name="T14" fmla="*/ 749 w 845"/>
                <a:gd name="T15" fmla="*/ 0 h 400"/>
                <a:gd name="T16" fmla="*/ 845 w 845"/>
                <a:gd name="T17" fmla="*/ 143 h 400"/>
                <a:gd name="T18" fmla="*/ 743 w 845"/>
                <a:gd name="T19" fmla="*/ 207 h 400"/>
                <a:gd name="T20" fmla="*/ 448 w 845"/>
                <a:gd name="T21" fmla="*/ 393 h 400"/>
                <a:gd name="T22" fmla="*/ 421 w 845"/>
                <a:gd name="T23" fmla="*/ 394 h 400"/>
                <a:gd name="T24" fmla="*/ 8 w 845"/>
                <a:gd name="T25" fmla="*/ 153 h 400"/>
                <a:gd name="T26" fmla="*/ 0 w 845"/>
                <a:gd name="T27" fmla="*/ 147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45" h="400">
                  <a:moveTo>
                    <a:pt x="0" y="147"/>
                  </a:moveTo>
                  <a:cubicBezTo>
                    <a:pt x="27" y="108"/>
                    <a:pt x="53" y="70"/>
                    <a:pt x="78" y="32"/>
                  </a:cubicBezTo>
                  <a:cubicBezTo>
                    <a:pt x="84" y="24"/>
                    <a:pt x="89" y="25"/>
                    <a:pt x="96" y="28"/>
                  </a:cubicBezTo>
                  <a:cubicBezTo>
                    <a:pt x="151" y="53"/>
                    <a:pt x="206" y="77"/>
                    <a:pt x="262" y="101"/>
                  </a:cubicBezTo>
                  <a:cubicBezTo>
                    <a:pt x="313" y="124"/>
                    <a:pt x="365" y="147"/>
                    <a:pt x="417" y="170"/>
                  </a:cubicBezTo>
                  <a:cubicBezTo>
                    <a:pt x="421" y="172"/>
                    <a:pt x="429" y="170"/>
                    <a:pt x="434" y="167"/>
                  </a:cubicBezTo>
                  <a:cubicBezTo>
                    <a:pt x="531" y="116"/>
                    <a:pt x="627" y="65"/>
                    <a:pt x="724" y="13"/>
                  </a:cubicBezTo>
                  <a:cubicBezTo>
                    <a:pt x="732" y="9"/>
                    <a:pt x="740" y="5"/>
                    <a:pt x="749" y="0"/>
                  </a:cubicBezTo>
                  <a:cubicBezTo>
                    <a:pt x="781" y="48"/>
                    <a:pt x="813" y="95"/>
                    <a:pt x="845" y="143"/>
                  </a:cubicBezTo>
                  <a:cubicBezTo>
                    <a:pt x="811" y="165"/>
                    <a:pt x="777" y="186"/>
                    <a:pt x="743" y="207"/>
                  </a:cubicBezTo>
                  <a:cubicBezTo>
                    <a:pt x="645" y="269"/>
                    <a:pt x="546" y="331"/>
                    <a:pt x="448" y="393"/>
                  </a:cubicBezTo>
                  <a:cubicBezTo>
                    <a:pt x="438" y="399"/>
                    <a:pt x="431" y="400"/>
                    <a:pt x="421" y="394"/>
                  </a:cubicBezTo>
                  <a:cubicBezTo>
                    <a:pt x="284" y="313"/>
                    <a:pt x="146" y="233"/>
                    <a:pt x="8" y="153"/>
                  </a:cubicBezTo>
                  <a:cubicBezTo>
                    <a:pt x="6" y="151"/>
                    <a:pt x="3" y="149"/>
                    <a:pt x="0" y="147"/>
                  </a:cubicBezTo>
                  <a:close/>
                </a:path>
              </a:pathLst>
            </a:custGeom>
            <a:grpFill/>
            <a:ln>
              <a:noFill/>
            </a:ln>
          </p:spPr>
          <p:txBody>
            <a:bodyPr vert="horz" wrap="square" lIns="91440" tIns="45720" rIns="91440" bIns="45720" numCol="1" anchor="t" anchorCtr="0" compatLnSpc="1"/>
            <a:lstStyle/>
            <a:p>
              <a:endParaRPr lang="zh-HK" altLang="en-US"/>
            </a:p>
          </p:txBody>
        </p:sp>
      </p:grpSp>
    </p:spTree>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1"/>
          <p:nvPr/>
        </p:nvSpPr>
        <p:spPr>
          <a:xfrm>
            <a:off x="3592195" y="3159125"/>
            <a:ext cx="5637530" cy="1197610"/>
          </a:xfrm>
          <a:prstGeom prst="rect">
            <a:avLst/>
          </a:prstGeom>
          <a:noFill/>
          <a:ln>
            <a:solidFill>
              <a:schemeClr val="bg1"/>
            </a:solidFill>
          </a:ln>
        </p:spPr>
        <p:txBody>
          <a:bodyPr wrap="square" lIns="91436" tIns="45719" rIns="91436" bIns="45719" rtlCol="0">
            <a:spAutoFit/>
          </a:bodyPr>
          <a:lstStyle/>
          <a:p>
            <a:pPr algn="ctr">
              <a:lnSpc>
                <a:spcPct val="90000"/>
              </a:lnSpc>
            </a:pPr>
            <a:r>
              <a:rPr lang="en-US" altLang="zh-CN" sz="8000" b="1" spc="300" dirty="0">
                <a:solidFill>
                  <a:schemeClr val="bg1"/>
                </a:solidFill>
                <a:latin typeface="微软雅黑" panose="020B0503020204020204" pitchFamily="34" charset="-122"/>
                <a:ea typeface="微软雅黑" panose="020B0503020204020204" pitchFamily="34" charset="-122"/>
              </a:rPr>
              <a:t>1.</a:t>
            </a:r>
            <a:r>
              <a:rPr lang="zh-CN" altLang="en-US" sz="8000" b="1" spc="300" dirty="0">
                <a:solidFill>
                  <a:schemeClr val="bg1"/>
                </a:solidFill>
                <a:latin typeface="微软雅黑" panose="020B0503020204020204" pitchFamily="34" charset="-122"/>
                <a:ea typeface="微软雅黑" panose="020B0503020204020204" pitchFamily="34" charset="-122"/>
              </a:rPr>
              <a:t>课题引言</a:t>
            </a:r>
          </a:p>
        </p:txBody>
      </p:sp>
      <p:grpSp>
        <p:nvGrpSpPr>
          <p:cNvPr id="16" name="Group 4"/>
          <p:cNvGrpSpPr>
            <a:grpSpLocks noChangeAspect="1"/>
          </p:cNvGrpSpPr>
          <p:nvPr/>
        </p:nvGrpSpPr>
        <p:grpSpPr bwMode="auto">
          <a:xfrm rot="19764056">
            <a:off x="2958871" y="2495739"/>
            <a:ext cx="1424066" cy="1326299"/>
            <a:chOff x="1164" y="687"/>
            <a:chExt cx="3219" cy="2998"/>
          </a:xfrm>
          <a:solidFill>
            <a:schemeClr val="bg1"/>
          </a:solidFill>
          <a:effectLst>
            <a:outerShdw blurRad="50800" dist="38100" dir="2700000" algn="tl" rotWithShape="0">
              <a:prstClr val="black">
                <a:alpha val="40000"/>
              </a:prstClr>
            </a:outerShdw>
          </a:effectLst>
        </p:grpSpPr>
        <p:sp>
          <p:nvSpPr>
            <p:cNvPr id="17" name="Freeform 6"/>
            <p:cNvSpPr/>
            <p:nvPr/>
          </p:nvSpPr>
          <p:spPr bwMode="auto">
            <a:xfrm>
              <a:off x="1164" y="687"/>
              <a:ext cx="3219" cy="2998"/>
            </a:xfrm>
            <a:custGeom>
              <a:avLst/>
              <a:gdLst>
                <a:gd name="T0" fmla="*/ 96 w 1360"/>
                <a:gd name="T1" fmla="*/ 404 h 1266"/>
                <a:gd name="T2" fmla="*/ 96 w 1360"/>
                <a:gd name="T3" fmla="*/ 527 h 1266"/>
                <a:gd name="T4" fmla="*/ 105 w 1360"/>
                <a:gd name="T5" fmla="*/ 537 h 1266"/>
                <a:gd name="T6" fmla="*/ 123 w 1360"/>
                <a:gd name="T7" fmla="*/ 616 h 1266"/>
                <a:gd name="T8" fmla="*/ 119 w 1360"/>
                <a:gd name="T9" fmla="*/ 629 h 1266"/>
                <a:gd name="T10" fmla="*/ 147 w 1360"/>
                <a:gd name="T11" fmla="*/ 940 h 1266"/>
                <a:gd name="T12" fmla="*/ 169 w 1360"/>
                <a:gd name="T13" fmla="*/ 1194 h 1266"/>
                <a:gd name="T14" fmla="*/ 175 w 1360"/>
                <a:gd name="T15" fmla="*/ 1266 h 1266"/>
                <a:gd name="T16" fmla="*/ 0 w 1360"/>
                <a:gd name="T17" fmla="*/ 1266 h 1266"/>
                <a:gd name="T18" fmla="*/ 6 w 1360"/>
                <a:gd name="T19" fmla="*/ 1197 h 1266"/>
                <a:gd name="T20" fmla="*/ 38 w 1360"/>
                <a:gd name="T21" fmla="*/ 811 h 1266"/>
                <a:gd name="T22" fmla="*/ 54 w 1360"/>
                <a:gd name="T23" fmla="*/ 629 h 1266"/>
                <a:gd name="T24" fmla="*/ 50 w 1360"/>
                <a:gd name="T25" fmla="*/ 613 h 1266"/>
                <a:gd name="T26" fmla="*/ 71 w 1360"/>
                <a:gd name="T27" fmla="*/ 537 h 1266"/>
                <a:gd name="T28" fmla="*/ 79 w 1360"/>
                <a:gd name="T29" fmla="*/ 525 h 1266"/>
                <a:gd name="T30" fmla="*/ 79 w 1360"/>
                <a:gd name="T31" fmla="*/ 407 h 1266"/>
                <a:gd name="T32" fmla="*/ 70 w 1360"/>
                <a:gd name="T33" fmla="*/ 392 h 1266"/>
                <a:gd name="T34" fmla="*/ 31 w 1360"/>
                <a:gd name="T35" fmla="*/ 374 h 1266"/>
                <a:gd name="T36" fmla="*/ 44 w 1360"/>
                <a:gd name="T37" fmla="*/ 366 h 1266"/>
                <a:gd name="T38" fmla="*/ 624 w 1360"/>
                <a:gd name="T39" fmla="*/ 44 h 1266"/>
                <a:gd name="T40" fmla="*/ 692 w 1360"/>
                <a:gd name="T41" fmla="*/ 5 h 1266"/>
                <a:gd name="T42" fmla="*/ 718 w 1360"/>
                <a:gd name="T43" fmla="*/ 5 h 1266"/>
                <a:gd name="T44" fmla="*/ 1255 w 1360"/>
                <a:gd name="T45" fmla="*/ 275 h 1266"/>
                <a:gd name="T46" fmla="*/ 1360 w 1360"/>
                <a:gd name="T47" fmla="*/ 328 h 1266"/>
                <a:gd name="T48" fmla="*/ 1302 w 1360"/>
                <a:gd name="T49" fmla="*/ 360 h 1266"/>
                <a:gd name="T50" fmla="*/ 723 w 1360"/>
                <a:gd name="T51" fmla="*/ 666 h 1266"/>
                <a:gd name="T52" fmla="*/ 688 w 1360"/>
                <a:gd name="T53" fmla="*/ 668 h 1266"/>
                <a:gd name="T54" fmla="*/ 112 w 1360"/>
                <a:gd name="T55" fmla="*/ 411 h 1266"/>
                <a:gd name="T56" fmla="*/ 96 w 1360"/>
                <a:gd name="T57" fmla="*/ 404 h 1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60" h="1266">
                  <a:moveTo>
                    <a:pt x="96" y="404"/>
                  </a:moveTo>
                  <a:cubicBezTo>
                    <a:pt x="96" y="447"/>
                    <a:pt x="96" y="487"/>
                    <a:pt x="96" y="527"/>
                  </a:cubicBezTo>
                  <a:cubicBezTo>
                    <a:pt x="96" y="531"/>
                    <a:pt x="101" y="535"/>
                    <a:pt x="105" y="537"/>
                  </a:cubicBezTo>
                  <a:cubicBezTo>
                    <a:pt x="136" y="555"/>
                    <a:pt x="144" y="585"/>
                    <a:pt x="123" y="616"/>
                  </a:cubicBezTo>
                  <a:cubicBezTo>
                    <a:pt x="121" y="620"/>
                    <a:pt x="119" y="625"/>
                    <a:pt x="119" y="629"/>
                  </a:cubicBezTo>
                  <a:cubicBezTo>
                    <a:pt x="128" y="733"/>
                    <a:pt x="138" y="836"/>
                    <a:pt x="147" y="940"/>
                  </a:cubicBezTo>
                  <a:cubicBezTo>
                    <a:pt x="154" y="1024"/>
                    <a:pt x="162" y="1109"/>
                    <a:pt x="169" y="1194"/>
                  </a:cubicBezTo>
                  <a:cubicBezTo>
                    <a:pt x="171" y="1217"/>
                    <a:pt x="173" y="1239"/>
                    <a:pt x="175" y="1266"/>
                  </a:cubicBezTo>
                  <a:cubicBezTo>
                    <a:pt x="117" y="1266"/>
                    <a:pt x="60" y="1266"/>
                    <a:pt x="0" y="1266"/>
                  </a:cubicBezTo>
                  <a:cubicBezTo>
                    <a:pt x="2" y="1244"/>
                    <a:pt x="4" y="1220"/>
                    <a:pt x="6" y="1197"/>
                  </a:cubicBezTo>
                  <a:cubicBezTo>
                    <a:pt x="16" y="1068"/>
                    <a:pt x="27" y="940"/>
                    <a:pt x="38" y="811"/>
                  </a:cubicBezTo>
                  <a:cubicBezTo>
                    <a:pt x="43" y="750"/>
                    <a:pt x="49" y="690"/>
                    <a:pt x="54" y="629"/>
                  </a:cubicBezTo>
                  <a:cubicBezTo>
                    <a:pt x="54" y="624"/>
                    <a:pt x="52" y="617"/>
                    <a:pt x="50" y="613"/>
                  </a:cubicBezTo>
                  <a:cubicBezTo>
                    <a:pt x="32" y="583"/>
                    <a:pt x="40" y="553"/>
                    <a:pt x="71" y="537"/>
                  </a:cubicBezTo>
                  <a:cubicBezTo>
                    <a:pt x="75" y="535"/>
                    <a:pt x="79" y="529"/>
                    <a:pt x="79" y="525"/>
                  </a:cubicBezTo>
                  <a:cubicBezTo>
                    <a:pt x="79" y="486"/>
                    <a:pt x="80" y="446"/>
                    <a:pt x="79" y="407"/>
                  </a:cubicBezTo>
                  <a:cubicBezTo>
                    <a:pt x="79" y="402"/>
                    <a:pt x="74" y="395"/>
                    <a:pt x="70" y="392"/>
                  </a:cubicBezTo>
                  <a:cubicBezTo>
                    <a:pt x="58" y="386"/>
                    <a:pt x="45" y="381"/>
                    <a:pt x="31" y="374"/>
                  </a:cubicBezTo>
                  <a:cubicBezTo>
                    <a:pt x="36" y="371"/>
                    <a:pt x="40" y="368"/>
                    <a:pt x="44" y="366"/>
                  </a:cubicBezTo>
                  <a:cubicBezTo>
                    <a:pt x="237" y="259"/>
                    <a:pt x="431" y="151"/>
                    <a:pt x="624" y="44"/>
                  </a:cubicBezTo>
                  <a:cubicBezTo>
                    <a:pt x="647" y="31"/>
                    <a:pt x="670" y="19"/>
                    <a:pt x="692" y="5"/>
                  </a:cubicBezTo>
                  <a:cubicBezTo>
                    <a:pt x="702" y="0"/>
                    <a:pt x="709" y="1"/>
                    <a:pt x="718" y="5"/>
                  </a:cubicBezTo>
                  <a:cubicBezTo>
                    <a:pt x="897" y="96"/>
                    <a:pt x="1076" y="185"/>
                    <a:pt x="1255" y="275"/>
                  </a:cubicBezTo>
                  <a:cubicBezTo>
                    <a:pt x="1289" y="293"/>
                    <a:pt x="1324" y="310"/>
                    <a:pt x="1360" y="328"/>
                  </a:cubicBezTo>
                  <a:cubicBezTo>
                    <a:pt x="1339" y="340"/>
                    <a:pt x="1320" y="350"/>
                    <a:pt x="1302" y="360"/>
                  </a:cubicBezTo>
                  <a:cubicBezTo>
                    <a:pt x="1109" y="462"/>
                    <a:pt x="916" y="564"/>
                    <a:pt x="723" y="666"/>
                  </a:cubicBezTo>
                  <a:cubicBezTo>
                    <a:pt x="711" y="672"/>
                    <a:pt x="701" y="674"/>
                    <a:pt x="688" y="668"/>
                  </a:cubicBezTo>
                  <a:cubicBezTo>
                    <a:pt x="496" y="582"/>
                    <a:pt x="304" y="496"/>
                    <a:pt x="112" y="411"/>
                  </a:cubicBezTo>
                  <a:cubicBezTo>
                    <a:pt x="108" y="409"/>
                    <a:pt x="103" y="407"/>
                    <a:pt x="96" y="404"/>
                  </a:cubicBezTo>
                  <a:close/>
                </a:path>
              </a:pathLst>
            </a:custGeom>
            <a:grpFill/>
            <a:ln>
              <a:noFill/>
            </a:ln>
          </p:spPr>
          <p:txBody>
            <a:bodyPr vert="horz" wrap="square" lIns="91440" tIns="45720" rIns="91440" bIns="45720" numCol="1" anchor="t" anchorCtr="0" compatLnSpc="1"/>
            <a:lstStyle/>
            <a:p>
              <a:endParaRPr lang="zh-HK" altLang="en-US"/>
            </a:p>
          </p:txBody>
        </p:sp>
        <p:sp>
          <p:nvSpPr>
            <p:cNvPr id="18" name="Freeform 7"/>
            <p:cNvSpPr/>
            <p:nvPr/>
          </p:nvSpPr>
          <p:spPr bwMode="auto">
            <a:xfrm>
              <a:off x="1829" y="1959"/>
              <a:ext cx="2000" cy="947"/>
            </a:xfrm>
            <a:custGeom>
              <a:avLst/>
              <a:gdLst>
                <a:gd name="T0" fmla="*/ 0 w 845"/>
                <a:gd name="T1" fmla="*/ 147 h 400"/>
                <a:gd name="T2" fmla="*/ 78 w 845"/>
                <a:gd name="T3" fmla="*/ 32 h 400"/>
                <a:gd name="T4" fmla="*/ 96 w 845"/>
                <a:gd name="T5" fmla="*/ 28 h 400"/>
                <a:gd name="T6" fmla="*/ 262 w 845"/>
                <a:gd name="T7" fmla="*/ 101 h 400"/>
                <a:gd name="T8" fmla="*/ 417 w 845"/>
                <a:gd name="T9" fmla="*/ 170 h 400"/>
                <a:gd name="T10" fmla="*/ 434 w 845"/>
                <a:gd name="T11" fmla="*/ 167 h 400"/>
                <a:gd name="T12" fmla="*/ 724 w 845"/>
                <a:gd name="T13" fmla="*/ 13 h 400"/>
                <a:gd name="T14" fmla="*/ 749 w 845"/>
                <a:gd name="T15" fmla="*/ 0 h 400"/>
                <a:gd name="T16" fmla="*/ 845 w 845"/>
                <a:gd name="T17" fmla="*/ 143 h 400"/>
                <a:gd name="T18" fmla="*/ 743 w 845"/>
                <a:gd name="T19" fmla="*/ 207 h 400"/>
                <a:gd name="T20" fmla="*/ 448 w 845"/>
                <a:gd name="T21" fmla="*/ 393 h 400"/>
                <a:gd name="T22" fmla="*/ 421 w 845"/>
                <a:gd name="T23" fmla="*/ 394 h 400"/>
                <a:gd name="T24" fmla="*/ 8 w 845"/>
                <a:gd name="T25" fmla="*/ 153 h 400"/>
                <a:gd name="T26" fmla="*/ 0 w 845"/>
                <a:gd name="T27" fmla="*/ 147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45" h="400">
                  <a:moveTo>
                    <a:pt x="0" y="147"/>
                  </a:moveTo>
                  <a:cubicBezTo>
                    <a:pt x="27" y="108"/>
                    <a:pt x="53" y="70"/>
                    <a:pt x="78" y="32"/>
                  </a:cubicBezTo>
                  <a:cubicBezTo>
                    <a:pt x="84" y="24"/>
                    <a:pt x="89" y="25"/>
                    <a:pt x="96" y="28"/>
                  </a:cubicBezTo>
                  <a:cubicBezTo>
                    <a:pt x="151" y="53"/>
                    <a:pt x="206" y="77"/>
                    <a:pt x="262" y="101"/>
                  </a:cubicBezTo>
                  <a:cubicBezTo>
                    <a:pt x="313" y="124"/>
                    <a:pt x="365" y="147"/>
                    <a:pt x="417" y="170"/>
                  </a:cubicBezTo>
                  <a:cubicBezTo>
                    <a:pt x="421" y="172"/>
                    <a:pt x="429" y="170"/>
                    <a:pt x="434" y="167"/>
                  </a:cubicBezTo>
                  <a:cubicBezTo>
                    <a:pt x="531" y="116"/>
                    <a:pt x="627" y="65"/>
                    <a:pt x="724" y="13"/>
                  </a:cubicBezTo>
                  <a:cubicBezTo>
                    <a:pt x="732" y="9"/>
                    <a:pt x="740" y="5"/>
                    <a:pt x="749" y="0"/>
                  </a:cubicBezTo>
                  <a:cubicBezTo>
                    <a:pt x="781" y="48"/>
                    <a:pt x="813" y="95"/>
                    <a:pt x="845" y="143"/>
                  </a:cubicBezTo>
                  <a:cubicBezTo>
                    <a:pt x="811" y="165"/>
                    <a:pt x="777" y="186"/>
                    <a:pt x="743" y="207"/>
                  </a:cubicBezTo>
                  <a:cubicBezTo>
                    <a:pt x="645" y="269"/>
                    <a:pt x="546" y="331"/>
                    <a:pt x="448" y="393"/>
                  </a:cubicBezTo>
                  <a:cubicBezTo>
                    <a:pt x="438" y="399"/>
                    <a:pt x="431" y="400"/>
                    <a:pt x="421" y="394"/>
                  </a:cubicBezTo>
                  <a:cubicBezTo>
                    <a:pt x="284" y="313"/>
                    <a:pt x="146" y="233"/>
                    <a:pt x="8" y="153"/>
                  </a:cubicBezTo>
                  <a:cubicBezTo>
                    <a:pt x="6" y="151"/>
                    <a:pt x="3" y="149"/>
                    <a:pt x="0" y="147"/>
                  </a:cubicBezTo>
                  <a:close/>
                </a:path>
              </a:pathLst>
            </a:custGeom>
            <a:grpFill/>
            <a:ln>
              <a:noFill/>
            </a:ln>
          </p:spPr>
          <p:txBody>
            <a:bodyPr vert="horz" wrap="square" lIns="91440" tIns="45720" rIns="91440" bIns="45720" numCol="1" anchor="t" anchorCtr="0" compatLnSpc="1"/>
            <a:lstStyle/>
            <a:p>
              <a:endParaRPr lang="zh-HK" altLang="en-US"/>
            </a:p>
          </p:txBody>
        </p:sp>
      </p:grpSp>
    </p:spTree>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椭圆 54"/>
          <p:cNvSpPr/>
          <p:nvPr/>
        </p:nvSpPr>
        <p:spPr>
          <a:xfrm>
            <a:off x="2385753" y="2724065"/>
            <a:ext cx="2044873" cy="204487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a:endParaRPr lang="zh-HK" altLang="en-US">
              <a:latin typeface="微软雅黑" panose="020B0503020204020204" pitchFamily="34" charset="-122"/>
              <a:ea typeface="微软雅黑" panose="020B0503020204020204" pitchFamily="34" charset="-122"/>
            </a:endParaRPr>
          </a:p>
        </p:txBody>
      </p:sp>
      <p:grpSp>
        <p:nvGrpSpPr>
          <p:cNvPr id="56" name="Group 12"/>
          <p:cNvGrpSpPr>
            <a:grpSpLocks noChangeAspect="1"/>
          </p:cNvGrpSpPr>
          <p:nvPr/>
        </p:nvGrpSpPr>
        <p:grpSpPr bwMode="auto">
          <a:xfrm>
            <a:off x="2855968" y="3105834"/>
            <a:ext cx="1361803" cy="1281345"/>
            <a:chOff x="3333" y="1044"/>
            <a:chExt cx="3267" cy="2854"/>
          </a:xfrm>
          <a:solidFill>
            <a:schemeClr val="bg1"/>
          </a:solidFill>
        </p:grpSpPr>
        <p:sp>
          <p:nvSpPr>
            <p:cNvPr id="69" name="Freeform 14"/>
            <p:cNvSpPr/>
            <p:nvPr/>
          </p:nvSpPr>
          <p:spPr bwMode="auto">
            <a:xfrm>
              <a:off x="3333" y="1044"/>
              <a:ext cx="2451" cy="2854"/>
            </a:xfrm>
            <a:custGeom>
              <a:avLst/>
              <a:gdLst>
                <a:gd name="T0" fmla="*/ 908 w 1036"/>
                <a:gd name="T1" fmla="*/ 372 h 1206"/>
                <a:gd name="T2" fmla="*/ 908 w 1036"/>
                <a:gd name="T3" fmla="*/ 296 h 1206"/>
                <a:gd name="T4" fmla="*/ 908 w 1036"/>
                <a:gd name="T5" fmla="*/ 152 h 1206"/>
                <a:gd name="T6" fmla="*/ 883 w 1036"/>
                <a:gd name="T7" fmla="*/ 128 h 1206"/>
                <a:gd name="T8" fmla="*/ 405 w 1036"/>
                <a:gd name="T9" fmla="*/ 128 h 1206"/>
                <a:gd name="T10" fmla="*/ 387 w 1036"/>
                <a:gd name="T11" fmla="*/ 128 h 1206"/>
                <a:gd name="T12" fmla="*/ 387 w 1036"/>
                <a:gd name="T13" fmla="*/ 150 h 1206"/>
                <a:gd name="T14" fmla="*/ 387 w 1036"/>
                <a:gd name="T15" fmla="*/ 296 h 1206"/>
                <a:gd name="T16" fmla="*/ 295 w 1036"/>
                <a:gd name="T17" fmla="*/ 386 h 1206"/>
                <a:gd name="T18" fmla="*/ 145 w 1036"/>
                <a:gd name="T19" fmla="*/ 386 h 1206"/>
                <a:gd name="T20" fmla="*/ 128 w 1036"/>
                <a:gd name="T21" fmla="*/ 386 h 1206"/>
                <a:gd name="T22" fmla="*/ 128 w 1036"/>
                <a:gd name="T23" fmla="*/ 404 h 1206"/>
                <a:gd name="T24" fmla="*/ 128 w 1036"/>
                <a:gd name="T25" fmla="*/ 1052 h 1206"/>
                <a:gd name="T26" fmla="*/ 153 w 1036"/>
                <a:gd name="T27" fmla="*/ 1078 h 1206"/>
                <a:gd name="T28" fmla="*/ 882 w 1036"/>
                <a:gd name="T29" fmla="*/ 1078 h 1206"/>
                <a:gd name="T30" fmla="*/ 908 w 1036"/>
                <a:gd name="T31" fmla="*/ 1052 h 1206"/>
                <a:gd name="T32" fmla="*/ 908 w 1036"/>
                <a:gd name="T33" fmla="*/ 869 h 1206"/>
                <a:gd name="T34" fmla="*/ 914 w 1036"/>
                <a:gd name="T35" fmla="*/ 851 h 1206"/>
                <a:gd name="T36" fmla="*/ 1028 w 1036"/>
                <a:gd name="T37" fmla="*/ 729 h 1206"/>
                <a:gd name="T38" fmla="*/ 1035 w 1036"/>
                <a:gd name="T39" fmla="*/ 724 h 1206"/>
                <a:gd name="T40" fmla="*/ 1036 w 1036"/>
                <a:gd name="T41" fmla="*/ 738 h 1206"/>
                <a:gd name="T42" fmla="*/ 1036 w 1036"/>
                <a:gd name="T43" fmla="*/ 1069 h 1206"/>
                <a:gd name="T44" fmla="*/ 899 w 1036"/>
                <a:gd name="T45" fmla="*/ 1206 h 1206"/>
                <a:gd name="T46" fmla="*/ 133 w 1036"/>
                <a:gd name="T47" fmla="*/ 1206 h 1206"/>
                <a:gd name="T48" fmla="*/ 0 w 1036"/>
                <a:gd name="T49" fmla="*/ 1073 h 1206"/>
                <a:gd name="T50" fmla="*/ 0 w 1036"/>
                <a:gd name="T51" fmla="*/ 316 h 1206"/>
                <a:gd name="T52" fmla="*/ 19 w 1036"/>
                <a:gd name="T53" fmla="*/ 267 h 1206"/>
                <a:gd name="T54" fmla="*/ 265 w 1036"/>
                <a:gd name="T55" fmla="*/ 27 h 1206"/>
                <a:gd name="T56" fmla="*/ 331 w 1036"/>
                <a:gd name="T57" fmla="*/ 0 h 1206"/>
                <a:gd name="T58" fmla="*/ 902 w 1036"/>
                <a:gd name="T59" fmla="*/ 0 h 1206"/>
                <a:gd name="T60" fmla="*/ 1036 w 1036"/>
                <a:gd name="T61" fmla="*/ 129 h 1206"/>
                <a:gd name="T62" fmla="*/ 1035 w 1036"/>
                <a:gd name="T63" fmla="*/ 206 h 1206"/>
                <a:gd name="T64" fmla="*/ 1028 w 1036"/>
                <a:gd name="T65" fmla="*/ 224 h 1206"/>
                <a:gd name="T66" fmla="*/ 942 w 1036"/>
                <a:gd name="T67" fmla="*/ 328 h 1206"/>
                <a:gd name="T68" fmla="*/ 921 w 1036"/>
                <a:gd name="T69" fmla="*/ 358 h 1206"/>
                <a:gd name="T70" fmla="*/ 908 w 1036"/>
                <a:gd name="T71" fmla="*/ 372 h 1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36" h="1206">
                  <a:moveTo>
                    <a:pt x="908" y="372"/>
                  </a:moveTo>
                  <a:cubicBezTo>
                    <a:pt x="908" y="344"/>
                    <a:pt x="908" y="320"/>
                    <a:pt x="908" y="296"/>
                  </a:cubicBezTo>
                  <a:cubicBezTo>
                    <a:pt x="908" y="248"/>
                    <a:pt x="908" y="200"/>
                    <a:pt x="908" y="152"/>
                  </a:cubicBezTo>
                  <a:cubicBezTo>
                    <a:pt x="908" y="131"/>
                    <a:pt x="905" y="128"/>
                    <a:pt x="883" y="128"/>
                  </a:cubicBezTo>
                  <a:cubicBezTo>
                    <a:pt x="724" y="128"/>
                    <a:pt x="565" y="128"/>
                    <a:pt x="405" y="128"/>
                  </a:cubicBezTo>
                  <a:cubicBezTo>
                    <a:pt x="400" y="128"/>
                    <a:pt x="394" y="128"/>
                    <a:pt x="387" y="128"/>
                  </a:cubicBezTo>
                  <a:cubicBezTo>
                    <a:pt x="387" y="137"/>
                    <a:pt x="387" y="144"/>
                    <a:pt x="387" y="150"/>
                  </a:cubicBezTo>
                  <a:cubicBezTo>
                    <a:pt x="387" y="199"/>
                    <a:pt x="387" y="247"/>
                    <a:pt x="387" y="296"/>
                  </a:cubicBezTo>
                  <a:cubicBezTo>
                    <a:pt x="386" y="352"/>
                    <a:pt x="351" y="386"/>
                    <a:pt x="295" y="386"/>
                  </a:cubicBezTo>
                  <a:cubicBezTo>
                    <a:pt x="245" y="386"/>
                    <a:pt x="195" y="386"/>
                    <a:pt x="145" y="386"/>
                  </a:cubicBezTo>
                  <a:cubicBezTo>
                    <a:pt x="140" y="386"/>
                    <a:pt x="135" y="386"/>
                    <a:pt x="128" y="386"/>
                  </a:cubicBezTo>
                  <a:cubicBezTo>
                    <a:pt x="128" y="394"/>
                    <a:pt x="128" y="399"/>
                    <a:pt x="128" y="404"/>
                  </a:cubicBezTo>
                  <a:cubicBezTo>
                    <a:pt x="128" y="620"/>
                    <a:pt x="128" y="836"/>
                    <a:pt x="128" y="1052"/>
                  </a:cubicBezTo>
                  <a:cubicBezTo>
                    <a:pt x="128" y="1076"/>
                    <a:pt x="130" y="1078"/>
                    <a:pt x="153" y="1078"/>
                  </a:cubicBezTo>
                  <a:cubicBezTo>
                    <a:pt x="396" y="1078"/>
                    <a:pt x="639" y="1078"/>
                    <a:pt x="882" y="1078"/>
                  </a:cubicBezTo>
                  <a:cubicBezTo>
                    <a:pt x="906" y="1078"/>
                    <a:pt x="908" y="1076"/>
                    <a:pt x="908" y="1052"/>
                  </a:cubicBezTo>
                  <a:cubicBezTo>
                    <a:pt x="908" y="991"/>
                    <a:pt x="908" y="930"/>
                    <a:pt x="908" y="869"/>
                  </a:cubicBezTo>
                  <a:cubicBezTo>
                    <a:pt x="908" y="863"/>
                    <a:pt x="910" y="855"/>
                    <a:pt x="914" y="851"/>
                  </a:cubicBezTo>
                  <a:cubicBezTo>
                    <a:pt x="952" y="810"/>
                    <a:pt x="990" y="770"/>
                    <a:pt x="1028" y="729"/>
                  </a:cubicBezTo>
                  <a:cubicBezTo>
                    <a:pt x="1030" y="728"/>
                    <a:pt x="1031" y="727"/>
                    <a:pt x="1035" y="724"/>
                  </a:cubicBezTo>
                  <a:cubicBezTo>
                    <a:pt x="1035" y="730"/>
                    <a:pt x="1036" y="734"/>
                    <a:pt x="1036" y="738"/>
                  </a:cubicBezTo>
                  <a:cubicBezTo>
                    <a:pt x="1036" y="849"/>
                    <a:pt x="1036" y="959"/>
                    <a:pt x="1036" y="1069"/>
                  </a:cubicBezTo>
                  <a:cubicBezTo>
                    <a:pt x="1035" y="1151"/>
                    <a:pt x="981" y="1206"/>
                    <a:pt x="899" y="1206"/>
                  </a:cubicBezTo>
                  <a:cubicBezTo>
                    <a:pt x="643" y="1206"/>
                    <a:pt x="388" y="1206"/>
                    <a:pt x="133" y="1206"/>
                  </a:cubicBezTo>
                  <a:cubicBezTo>
                    <a:pt x="56" y="1206"/>
                    <a:pt x="0" y="1150"/>
                    <a:pt x="0" y="1073"/>
                  </a:cubicBezTo>
                  <a:cubicBezTo>
                    <a:pt x="0" y="821"/>
                    <a:pt x="0" y="568"/>
                    <a:pt x="0" y="316"/>
                  </a:cubicBezTo>
                  <a:cubicBezTo>
                    <a:pt x="0" y="297"/>
                    <a:pt x="6" y="281"/>
                    <a:pt x="19" y="267"/>
                  </a:cubicBezTo>
                  <a:cubicBezTo>
                    <a:pt x="101" y="187"/>
                    <a:pt x="183" y="107"/>
                    <a:pt x="265" y="27"/>
                  </a:cubicBezTo>
                  <a:cubicBezTo>
                    <a:pt x="283" y="9"/>
                    <a:pt x="305" y="0"/>
                    <a:pt x="331" y="0"/>
                  </a:cubicBezTo>
                  <a:cubicBezTo>
                    <a:pt x="521" y="0"/>
                    <a:pt x="712" y="0"/>
                    <a:pt x="902" y="0"/>
                  </a:cubicBezTo>
                  <a:cubicBezTo>
                    <a:pt x="978" y="1"/>
                    <a:pt x="1033" y="53"/>
                    <a:pt x="1036" y="129"/>
                  </a:cubicBezTo>
                  <a:cubicBezTo>
                    <a:pt x="1036" y="155"/>
                    <a:pt x="1036" y="180"/>
                    <a:pt x="1035" y="206"/>
                  </a:cubicBezTo>
                  <a:cubicBezTo>
                    <a:pt x="1035" y="212"/>
                    <a:pt x="1032" y="219"/>
                    <a:pt x="1028" y="224"/>
                  </a:cubicBezTo>
                  <a:cubicBezTo>
                    <a:pt x="999" y="259"/>
                    <a:pt x="970" y="293"/>
                    <a:pt x="942" y="328"/>
                  </a:cubicBezTo>
                  <a:cubicBezTo>
                    <a:pt x="934" y="337"/>
                    <a:pt x="928" y="348"/>
                    <a:pt x="921" y="358"/>
                  </a:cubicBezTo>
                  <a:cubicBezTo>
                    <a:pt x="918" y="362"/>
                    <a:pt x="914" y="365"/>
                    <a:pt x="908" y="372"/>
                  </a:cubicBezTo>
                  <a:close/>
                </a:path>
              </a:pathLst>
            </a:custGeom>
            <a:grpFill/>
            <a:ln>
              <a:noFill/>
            </a:ln>
          </p:spPr>
          <p:txBody>
            <a:bodyPr vert="horz" wrap="square" lIns="91440" tIns="45720" rIns="91440" bIns="45720" numCol="1" anchor="t" anchorCtr="0" compatLnSpc="1"/>
            <a:lstStyle/>
            <a:p>
              <a:endParaRPr lang="zh-HK" altLang="en-US">
                <a:latin typeface="微软雅黑" panose="020B0503020204020204" pitchFamily="34" charset="-122"/>
                <a:ea typeface="微软雅黑" panose="020B0503020204020204" pitchFamily="34" charset="-122"/>
              </a:endParaRPr>
            </a:p>
          </p:txBody>
        </p:sp>
        <p:sp>
          <p:nvSpPr>
            <p:cNvPr id="70" name="Freeform 15"/>
            <p:cNvSpPr/>
            <p:nvPr/>
          </p:nvSpPr>
          <p:spPr bwMode="auto">
            <a:xfrm>
              <a:off x="4765" y="2054"/>
              <a:ext cx="1154" cy="1326"/>
            </a:xfrm>
            <a:custGeom>
              <a:avLst/>
              <a:gdLst>
                <a:gd name="T0" fmla="*/ 351 w 488"/>
                <a:gd name="T1" fmla="*/ 0 h 560"/>
                <a:gd name="T2" fmla="*/ 488 w 488"/>
                <a:gd name="T3" fmla="*/ 114 h 560"/>
                <a:gd name="T4" fmla="*/ 431 w 488"/>
                <a:gd name="T5" fmla="*/ 180 h 560"/>
                <a:gd name="T6" fmla="*/ 127 w 488"/>
                <a:gd name="T7" fmla="*/ 490 h 560"/>
                <a:gd name="T8" fmla="*/ 39 w 488"/>
                <a:gd name="T9" fmla="*/ 554 h 560"/>
                <a:gd name="T10" fmla="*/ 5 w 488"/>
                <a:gd name="T11" fmla="*/ 560 h 560"/>
                <a:gd name="T12" fmla="*/ 4 w 488"/>
                <a:gd name="T13" fmla="*/ 526 h 560"/>
                <a:gd name="T14" fmla="*/ 64 w 488"/>
                <a:gd name="T15" fmla="*/ 404 h 560"/>
                <a:gd name="T16" fmla="*/ 347 w 488"/>
                <a:gd name="T17" fmla="*/ 7 h 560"/>
                <a:gd name="T18" fmla="*/ 351 w 488"/>
                <a:gd name="T19" fmla="*/ 0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8" h="560">
                  <a:moveTo>
                    <a:pt x="351" y="0"/>
                  </a:moveTo>
                  <a:cubicBezTo>
                    <a:pt x="398" y="39"/>
                    <a:pt x="443" y="76"/>
                    <a:pt x="488" y="114"/>
                  </a:cubicBezTo>
                  <a:cubicBezTo>
                    <a:pt x="469" y="137"/>
                    <a:pt x="450" y="159"/>
                    <a:pt x="431" y="180"/>
                  </a:cubicBezTo>
                  <a:cubicBezTo>
                    <a:pt x="336" y="289"/>
                    <a:pt x="238" y="396"/>
                    <a:pt x="127" y="490"/>
                  </a:cubicBezTo>
                  <a:cubicBezTo>
                    <a:pt x="100" y="514"/>
                    <a:pt x="69" y="534"/>
                    <a:pt x="39" y="554"/>
                  </a:cubicBezTo>
                  <a:cubicBezTo>
                    <a:pt x="30" y="560"/>
                    <a:pt x="17" y="558"/>
                    <a:pt x="5" y="560"/>
                  </a:cubicBezTo>
                  <a:cubicBezTo>
                    <a:pt x="5" y="549"/>
                    <a:pt x="0" y="536"/>
                    <a:pt x="4" y="526"/>
                  </a:cubicBezTo>
                  <a:cubicBezTo>
                    <a:pt x="23" y="485"/>
                    <a:pt x="41" y="443"/>
                    <a:pt x="64" y="404"/>
                  </a:cubicBezTo>
                  <a:cubicBezTo>
                    <a:pt x="147" y="264"/>
                    <a:pt x="245" y="134"/>
                    <a:pt x="347" y="7"/>
                  </a:cubicBezTo>
                  <a:cubicBezTo>
                    <a:pt x="348" y="5"/>
                    <a:pt x="349" y="3"/>
                    <a:pt x="351" y="0"/>
                  </a:cubicBezTo>
                  <a:close/>
                </a:path>
              </a:pathLst>
            </a:custGeom>
            <a:grpFill/>
            <a:ln>
              <a:noFill/>
            </a:ln>
          </p:spPr>
          <p:txBody>
            <a:bodyPr vert="horz" wrap="square" lIns="91440" tIns="45720" rIns="91440" bIns="45720" numCol="1" anchor="t" anchorCtr="0" compatLnSpc="1"/>
            <a:lstStyle/>
            <a:p>
              <a:endParaRPr lang="zh-HK" altLang="en-US">
                <a:latin typeface="微软雅黑" panose="020B0503020204020204" pitchFamily="34" charset="-122"/>
                <a:ea typeface="微软雅黑" panose="020B0503020204020204" pitchFamily="34" charset="-122"/>
              </a:endParaRPr>
            </a:p>
          </p:txBody>
        </p:sp>
        <p:sp>
          <p:nvSpPr>
            <p:cNvPr id="71" name="Freeform 16"/>
            <p:cNvSpPr/>
            <p:nvPr/>
          </p:nvSpPr>
          <p:spPr bwMode="auto">
            <a:xfrm>
              <a:off x="5678" y="1335"/>
              <a:ext cx="816" cy="894"/>
            </a:xfrm>
            <a:custGeom>
              <a:avLst/>
              <a:gdLst>
                <a:gd name="T0" fmla="*/ 139 w 345"/>
                <a:gd name="T1" fmla="*/ 378 h 378"/>
                <a:gd name="T2" fmla="*/ 0 w 345"/>
                <a:gd name="T3" fmla="*/ 264 h 378"/>
                <a:gd name="T4" fmla="*/ 19 w 345"/>
                <a:gd name="T5" fmla="*/ 240 h 378"/>
                <a:gd name="T6" fmla="*/ 183 w 345"/>
                <a:gd name="T7" fmla="*/ 54 h 378"/>
                <a:gd name="T8" fmla="*/ 231 w 345"/>
                <a:gd name="T9" fmla="*/ 17 h 378"/>
                <a:gd name="T10" fmla="*/ 308 w 345"/>
                <a:gd name="T11" fmla="*/ 26 h 378"/>
                <a:gd name="T12" fmla="*/ 334 w 345"/>
                <a:gd name="T13" fmla="*/ 103 h 378"/>
                <a:gd name="T14" fmla="*/ 312 w 345"/>
                <a:gd name="T15" fmla="*/ 150 h 378"/>
                <a:gd name="T16" fmla="*/ 139 w 345"/>
                <a:gd name="T17" fmla="*/ 378 h 3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5" h="378">
                  <a:moveTo>
                    <a:pt x="139" y="378"/>
                  </a:moveTo>
                  <a:cubicBezTo>
                    <a:pt x="90" y="338"/>
                    <a:pt x="46" y="301"/>
                    <a:pt x="0" y="264"/>
                  </a:cubicBezTo>
                  <a:cubicBezTo>
                    <a:pt x="7" y="255"/>
                    <a:pt x="13" y="247"/>
                    <a:pt x="19" y="240"/>
                  </a:cubicBezTo>
                  <a:cubicBezTo>
                    <a:pt x="74" y="178"/>
                    <a:pt x="128" y="115"/>
                    <a:pt x="183" y="54"/>
                  </a:cubicBezTo>
                  <a:cubicBezTo>
                    <a:pt x="196" y="39"/>
                    <a:pt x="214" y="27"/>
                    <a:pt x="231" y="17"/>
                  </a:cubicBezTo>
                  <a:cubicBezTo>
                    <a:pt x="259" y="0"/>
                    <a:pt x="280" y="4"/>
                    <a:pt x="308" y="26"/>
                  </a:cubicBezTo>
                  <a:cubicBezTo>
                    <a:pt x="336" y="50"/>
                    <a:pt x="345" y="73"/>
                    <a:pt x="334" y="103"/>
                  </a:cubicBezTo>
                  <a:cubicBezTo>
                    <a:pt x="328" y="119"/>
                    <a:pt x="322" y="136"/>
                    <a:pt x="312" y="150"/>
                  </a:cubicBezTo>
                  <a:cubicBezTo>
                    <a:pt x="255" y="226"/>
                    <a:pt x="197" y="301"/>
                    <a:pt x="139" y="378"/>
                  </a:cubicBezTo>
                  <a:close/>
                </a:path>
              </a:pathLst>
            </a:custGeom>
            <a:grpFill/>
            <a:ln>
              <a:noFill/>
            </a:ln>
          </p:spPr>
          <p:txBody>
            <a:bodyPr vert="horz" wrap="square" lIns="91440" tIns="45720" rIns="91440" bIns="45720" numCol="1" anchor="t" anchorCtr="0" compatLnSpc="1"/>
            <a:lstStyle/>
            <a:p>
              <a:endParaRPr lang="zh-HK" altLang="en-US">
                <a:latin typeface="微软雅黑" panose="020B0503020204020204" pitchFamily="34" charset="-122"/>
                <a:ea typeface="微软雅黑" panose="020B0503020204020204" pitchFamily="34" charset="-122"/>
              </a:endParaRPr>
            </a:p>
          </p:txBody>
        </p:sp>
        <p:sp>
          <p:nvSpPr>
            <p:cNvPr id="72" name="Freeform 17"/>
            <p:cNvSpPr/>
            <p:nvPr/>
          </p:nvSpPr>
          <p:spPr bwMode="auto">
            <a:xfrm>
              <a:off x="3948" y="2168"/>
              <a:ext cx="1221" cy="199"/>
            </a:xfrm>
            <a:custGeom>
              <a:avLst/>
              <a:gdLst>
                <a:gd name="T0" fmla="*/ 257 w 516"/>
                <a:gd name="T1" fmla="*/ 0 h 84"/>
                <a:gd name="T2" fmla="*/ 496 w 516"/>
                <a:gd name="T3" fmla="*/ 0 h 84"/>
                <a:gd name="T4" fmla="*/ 516 w 516"/>
                <a:gd name="T5" fmla="*/ 19 h 84"/>
                <a:gd name="T6" fmla="*/ 516 w 516"/>
                <a:gd name="T7" fmla="*/ 49 h 84"/>
                <a:gd name="T8" fmla="*/ 481 w 516"/>
                <a:gd name="T9" fmla="*/ 84 h 84"/>
                <a:gd name="T10" fmla="*/ 23 w 516"/>
                <a:gd name="T11" fmla="*/ 84 h 84"/>
                <a:gd name="T12" fmla="*/ 0 w 516"/>
                <a:gd name="T13" fmla="*/ 61 h 84"/>
                <a:gd name="T14" fmla="*/ 0 w 516"/>
                <a:gd name="T15" fmla="*/ 22 h 84"/>
                <a:gd name="T16" fmla="*/ 22 w 516"/>
                <a:gd name="T17" fmla="*/ 0 h 84"/>
                <a:gd name="T18" fmla="*/ 257 w 516"/>
                <a:gd name="T19"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6" h="84">
                  <a:moveTo>
                    <a:pt x="257" y="0"/>
                  </a:moveTo>
                  <a:cubicBezTo>
                    <a:pt x="337" y="0"/>
                    <a:pt x="416" y="0"/>
                    <a:pt x="496" y="0"/>
                  </a:cubicBezTo>
                  <a:cubicBezTo>
                    <a:pt x="515" y="0"/>
                    <a:pt x="516" y="1"/>
                    <a:pt x="516" y="19"/>
                  </a:cubicBezTo>
                  <a:cubicBezTo>
                    <a:pt x="516" y="29"/>
                    <a:pt x="516" y="39"/>
                    <a:pt x="516" y="49"/>
                  </a:cubicBezTo>
                  <a:cubicBezTo>
                    <a:pt x="516" y="71"/>
                    <a:pt x="503" y="84"/>
                    <a:pt x="481" y="84"/>
                  </a:cubicBezTo>
                  <a:cubicBezTo>
                    <a:pt x="329" y="84"/>
                    <a:pt x="176" y="84"/>
                    <a:pt x="23" y="84"/>
                  </a:cubicBezTo>
                  <a:cubicBezTo>
                    <a:pt x="0" y="84"/>
                    <a:pt x="0" y="83"/>
                    <a:pt x="0" y="61"/>
                  </a:cubicBezTo>
                  <a:cubicBezTo>
                    <a:pt x="0" y="48"/>
                    <a:pt x="0" y="35"/>
                    <a:pt x="0" y="22"/>
                  </a:cubicBezTo>
                  <a:cubicBezTo>
                    <a:pt x="0" y="0"/>
                    <a:pt x="0" y="0"/>
                    <a:pt x="22" y="0"/>
                  </a:cubicBezTo>
                  <a:cubicBezTo>
                    <a:pt x="100" y="0"/>
                    <a:pt x="179" y="0"/>
                    <a:pt x="257" y="0"/>
                  </a:cubicBezTo>
                  <a:close/>
                </a:path>
              </a:pathLst>
            </a:custGeom>
            <a:grpFill/>
            <a:ln>
              <a:noFill/>
            </a:ln>
          </p:spPr>
          <p:txBody>
            <a:bodyPr vert="horz" wrap="square" lIns="91440" tIns="45720" rIns="91440" bIns="45720" numCol="1" anchor="t" anchorCtr="0" compatLnSpc="1"/>
            <a:lstStyle/>
            <a:p>
              <a:endParaRPr lang="zh-HK" altLang="en-US">
                <a:latin typeface="微软雅黑" panose="020B0503020204020204" pitchFamily="34" charset="-122"/>
                <a:ea typeface="微软雅黑" panose="020B0503020204020204" pitchFamily="34" charset="-122"/>
              </a:endParaRPr>
            </a:p>
          </p:txBody>
        </p:sp>
        <p:sp>
          <p:nvSpPr>
            <p:cNvPr id="73" name="Freeform 18"/>
            <p:cNvSpPr/>
            <p:nvPr/>
          </p:nvSpPr>
          <p:spPr bwMode="auto">
            <a:xfrm>
              <a:off x="3946" y="2575"/>
              <a:ext cx="1029" cy="201"/>
            </a:xfrm>
            <a:custGeom>
              <a:avLst/>
              <a:gdLst>
                <a:gd name="T0" fmla="*/ 435 w 435"/>
                <a:gd name="T1" fmla="*/ 0 h 85"/>
                <a:gd name="T2" fmla="*/ 382 w 435"/>
                <a:gd name="T3" fmla="*/ 80 h 85"/>
                <a:gd name="T4" fmla="*/ 371 w 435"/>
                <a:gd name="T5" fmla="*/ 84 h 85"/>
                <a:gd name="T6" fmla="*/ 15 w 435"/>
                <a:gd name="T7" fmla="*/ 85 h 85"/>
                <a:gd name="T8" fmla="*/ 1 w 435"/>
                <a:gd name="T9" fmla="*/ 69 h 85"/>
                <a:gd name="T10" fmla="*/ 0 w 435"/>
                <a:gd name="T11" fmla="*/ 18 h 85"/>
                <a:gd name="T12" fmla="*/ 19 w 435"/>
                <a:gd name="T13" fmla="*/ 0 h 85"/>
                <a:gd name="T14" fmla="*/ 190 w 435"/>
                <a:gd name="T15" fmla="*/ 0 h 85"/>
                <a:gd name="T16" fmla="*/ 415 w 435"/>
                <a:gd name="T17" fmla="*/ 0 h 85"/>
                <a:gd name="T18" fmla="*/ 435 w 435"/>
                <a:gd name="T19" fmla="*/ 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5" h="85">
                  <a:moveTo>
                    <a:pt x="435" y="0"/>
                  </a:moveTo>
                  <a:cubicBezTo>
                    <a:pt x="417" y="29"/>
                    <a:pt x="400" y="55"/>
                    <a:pt x="382" y="80"/>
                  </a:cubicBezTo>
                  <a:cubicBezTo>
                    <a:pt x="380" y="83"/>
                    <a:pt x="375" y="84"/>
                    <a:pt x="371" y="84"/>
                  </a:cubicBezTo>
                  <a:cubicBezTo>
                    <a:pt x="252" y="85"/>
                    <a:pt x="134" y="84"/>
                    <a:pt x="15" y="85"/>
                  </a:cubicBezTo>
                  <a:cubicBezTo>
                    <a:pt x="4" y="85"/>
                    <a:pt x="0" y="80"/>
                    <a:pt x="1" y="69"/>
                  </a:cubicBezTo>
                  <a:cubicBezTo>
                    <a:pt x="1" y="52"/>
                    <a:pt x="1" y="35"/>
                    <a:pt x="0" y="18"/>
                  </a:cubicBezTo>
                  <a:cubicBezTo>
                    <a:pt x="0" y="4"/>
                    <a:pt x="6" y="0"/>
                    <a:pt x="19" y="0"/>
                  </a:cubicBezTo>
                  <a:cubicBezTo>
                    <a:pt x="76" y="0"/>
                    <a:pt x="133" y="0"/>
                    <a:pt x="190" y="0"/>
                  </a:cubicBezTo>
                  <a:cubicBezTo>
                    <a:pt x="265" y="0"/>
                    <a:pt x="340" y="0"/>
                    <a:pt x="415" y="0"/>
                  </a:cubicBezTo>
                  <a:cubicBezTo>
                    <a:pt x="421" y="0"/>
                    <a:pt x="426" y="0"/>
                    <a:pt x="435" y="0"/>
                  </a:cubicBezTo>
                  <a:close/>
                </a:path>
              </a:pathLst>
            </a:custGeom>
            <a:grpFill/>
            <a:ln>
              <a:noFill/>
            </a:ln>
          </p:spPr>
          <p:txBody>
            <a:bodyPr vert="horz" wrap="square" lIns="91440" tIns="45720" rIns="91440" bIns="45720" numCol="1" anchor="t" anchorCtr="0" compatLnSpc="1"/>
            <a:lstStyle/>
            <a:p>
              <a:endParaRPr lang="zh-HK" altLang="en-US">
                <a:latin typeface="微软雅黑" panose="020B0503020204020204" pitchFamily="34" charset="-122"/>
                <a:ea typeface="微软雅黑" panose="020B0503020204020204" pitchFamily="34" charset="-122"/>
              </a:endParaRPr>
            </a:p>
          </p:txBody>
        </p:sp>
        <p:sp>
          <p:nvSpPr>
            <p:cNvPr id="74" name="Freeform 19"/>
            <p:cNvSpPr/>
            <p:nvPr/>
          </p:nvSpPr>
          <p:spPr bwMode="auto">
            <a:xfrm>
              <a:off x="3930" y="2963"/>
              <a:ext cx="730" cy="438"/>
            </a:xfrm>
            <a:custGeom>
              <a:avLst/>
              <a:gdLst>
                <a:gd name="T0" fmla="*/ 286 w 309"/>
                <a:gd name="T1" fmla="*/ 148 h 185"/>
                <a:gd name="T2" fmla="*/ 283 w 309"/>
                <a:gd name="T3" fmla="*/ 148 h 185"/>
                <a:gd name="T4" fmla="*/ 234 w 309"/>
                <a:gd name="T5" fmla="*/ 153 h 185"/>
                <a:gd name="T6" fmla="*/ 214 w 309"/>
                <a:gd name="T7" fmla="*/ 169 h 185"/>
                <a:gd name="T8" fmla="*/ 156 w 309"/>
                <a:gd name="T9" fmla="*/ 164 h 185"/>
                <a:gd name="T10" fmla="*/ 105 w 309"/>
                <a:gd name="T11" fmla="*/ 110 h 185"/>
                <a:gd name="T12" fmla="*/ 80 w 309"/>
                <a:gd name="T13" fmla="*/ 157 h 185"/>
                <a:gd name="T14" fmla="*/ 38 w 309"/>
                <a:gd name="T15" fmla="*/ 178 h 185"/>
                <a:gd name="T16" fmla="*/ 11 w 309"/>
                <a:gd name="T17" fmla="*/ 126 h 185"/>
                <a:gd name="T18" fmla="*/ 64 w 309"/>
                <a:gd name="T19" fmla="*/ 24 h 185"/>
                <a:gd name="T20" fmla="*/ 126 w 309"/>
                <a:gd name="T21" fmla="*/ 21 h 185"/>
                <a:gd name="T22" fmla="*/ 191 w 309"/>
                <a:gd name="T23" fmla="*/ 90 h 185"/>
                <a:gd name="T24" fmla="*/ 230 w 309"/>
                <a:gd name="T25" fmla="*/ 60 h 185"/>
                <a:gd name="T26" fmla="*/ 281 w 309"/>
                <a:gd name="T27" fmla="*/ 58 h 185"/>
                <a:gd name="T28" fmla="*/ 309 w 309"/>
                <a:gd name="T29" fmla="*/ 76 h 185"/>
                <a:gd name="T30" fmla="*/ 286 w 309"/>
                <a:gd name="T31" fmla="*/ 148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9" h="185">
                  <a:moveTo>
                    <a:pt x="286" y="148"/>
                  </a:moveTo>
                  <a:cubicBezTo>
                    <a:pt x="284" y="148"/>
                    <a:pt x="284" y="148"/>
                    <a:pt x="283" y="148"/>
                  </a:cubicBezTo>
                  <a:cubicBezTo>
                    <a:pt x="265" y="131"/>
                    <a:pt x="249" y="137"/>
                    <a:pt x="234" y="153"/>
                  </a:cubicBezTo>
                  <a:cubicBezTo>
                    <a:pt x="228" y="159"/>
                    <a:pt x="221" y="164"/>
                    <a:pt x="214" y="169"/>
                  </a:cubicBezTo>
                  <a:cubicBezTo>
                    <a:pt x="193" y="185"/>
                    <a:pt x="174" y="183"/>
                    <a:pt x="156" y="164"/>
                  </a:cubicBezTo>
                  <a:cubicBezTo>
                    <a:pt x="139" y="147"/>
                    <a:pt x="123" y="129"/>
                    <a:pt x="105" y="110"/>
                  </a:cubicBezTo>
                  <a:cubicBezTo>
                    <a:pt x="96" y="126"/>
                    <a:pt x="88" y="142"/>
                    <a:pt x="80" y="157"/>
                  </a:cubicBezTo>
                  <a:cubicBezTo>
                    <a:pt x="71" y="174"/>
                    <a:pt x="55" y="181"/>
                    <a:pt x="38" y="178"/>
                  </a:cubicBezTo>
                  <a:cubicBezTo>
                    <a:pt x="14" y="174"/>
                    <a:pt x="0" y="149"/>
                    <a:pt x="11" y="126"/>
                  </a:cubicBezTo>
                  <a:cubicBezTo>
                    <a:pt x="28" y="92"/>
                    <a:pt x="45" y="57"/>
                    <a:pt x="64" y="24"/>
                  </a:cubicBezTo>
                  <a:cubicBezTo>
                    <a:pt x="77" y="0"/>
                    <a:pt x="107" y="0"/>
                    <a:pt x="126" y="21"/>
                  </a:cubicBezTo>
                  <a:cubicBezTo>
                    <a:pt x="148" y="43"/>
                    <a:pt x="169" y="66"/>
                    <a:pt x="191" y="90"/>
                  </a:cubicBezTo>
                  <a:cubicBezTo>
                    <a:pt x="204" y="80"/>
                    <a:pt x="217" y="70"/>
                    <a:pt x="230" y="60"/>
                  </a:cubicBezTo>
                  <a:cubicBezTo>
                    <a:pt x="247" y="47"/>
                    <a:pt x="262" y="46"/>
                    <a:pt x="281" y="58"/>
                  </a:cubicBezTo>
                  <a:cubicBezTo>
                    <a:pt x="291" y="64"/>
                    <a:pt x="300" y="70"/>
                    <a:pt x="309" y="76"/>
                  </a:cubicBezTo>
                  <a:cubicBezTo>
                    <a:pt x="301" y="100"/>
                    <a:pt x="294" y="124"/>
                    <a:pt x="286" y="148"/>
                  </a:cubicBezTo>
                  <a:close/>
                </a:path>
              </a:pathLst>
            </a:custGeom>
            <a:grpFill/>
            <a:ln>
              <a:noFill/>
            </a:ln>
          </p:spPr>
          <p:txBody>
            <a:bodyPr vert="horz" wrap="square" lIns="91440" tIns="45720" rIns="91440" bIns="45720" numCol="1" anchor="t" anchorCtr="0" compatLnSpc="1"/>
            <a:lstStyle/>
            <a:p>
              <a:endParaRPr lang="zh-HK" altLang="en-US">
                <a:latin typeface="微软雅黑" panose="020B0503020204020204" pitchFamily="34" charset="-122"/>
                <a:ea typeface="微软雅黑" panose="020B0503020204020204" pitchFamily="34" charset="-122"/>
              </a:endParaRPr>
            </a:p>
          </p:txBody>
        </p:sp>
        <p:sp>
          <p:nvSpPr>
            <p:cNvPr id="75" name="Freeform 20"/>
            <p:cNvSpPr/>
            <p:nvPr/>
          </p:nvSpPr>
          <p:spPr bwMode="auto">
            <a:xfrm>
              <a:off x="5919" y="1754"/>
              <a:ext cx="681" cy="816"/>
            </a:xfrm>
            <a:custGeom>
              <a:avLst/>
              <a:gdLst>
                <a:gd name="T0" fmla="*/ 288 w 288"/>
                <a:gd name="T1" fmla="*/ 37 h 345"/>
                <a:gd name="T2" fmla="*/ 280 w 288"/>
                <a:gd name="T3" fmla="*/ 52 h 345"/>
                <a:gd name="T4" fmla="*/ 118 w 288"/>
                <a:gd name="T5" fmla="*/ 260 h 345"/>
                <a:gd name="T6" fmla="*/ 57 w 288"/>
                <a:gd name="T7" fmla="*/ 326 h 345"/>
                <a:gd name="T8" fmla="*/ 24 w 288"/>
                <a:gd name="T9" fmla="*/ 343 h 345"/>
                <a:gd name="T10" fmla="*/ 3 w 288"/>
                <a:gd name="T11" fmla="*/ 338 h 345"/>
                <a:gd name="T12" fmla="*/ 3 w 288"/>
                <a:gd name="T13" fmla="*/ 314 h 345"/>
                <a:gd name="T14" fmla="*/ 44 w 288"/>
                <a:gd name="T15" fmla="*/ 262 h 345"/>
                <a:gd name="T16" fmla="*/ 210 w 288"/>
                <a:gd name="T17" fmla="*/ 53 h 345"/>
                <a:gd name="T18" fmla="*/ 236 w 288"/>
                <a:gd name="T19" fmla="*/ 15 h 345"/>
                <a:gd name="T20" fmla="*/ 263 w 288"/>
                <a:gd name="T21" fmla="*/ 4 h 345"/>
                <a:gd name="T22" fmla="*/ 288 w 288"/>
                <a:gd name="T23" fmla="*/ 37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8" h="345">
                  <a:moveTo>
                    <a:pt x="288" y="37"/>
                  </a:moveTo>
                  <a:cubicBezTo>
                    <a:pt x="286" y="40"/>
                    <a:pt x="284" y="46"/>
                    <a:pt x="280" y="52"/>
                  </a:cubicBezTo>
                  <a:cubicBezTo>
                    <a:pt x="226" y="121"/>
                    <a:pt x="172" y="191"/>
                    <a:pt x="118" y="260"/>
                  </a:cubicBezTo>
                  <a:cubicBezTo>
                    <a:pt x="99" y="283"/>
                    <a:pt x="78" y="305"/>
                    <a:pt x="57" y="326"/>
                  </a:cubicBezTo>
                  <a:cubicBezTo>
                    <a:pt x="48" y="334"/>
                    <a:pt x="36" y="339"/>
                    <a:pt x="24" y="343"/>
                  </a:cubicBezTo>
                  <a:cubicBezTo>
                    <a:pt x="18" y="345"/>
                    <a:pt x="6" y="343"/>
                    <a:pt x="3" y="338"/>
                  </a:cubicBezTo>
                  <a:cubicBezTo>
                    <a:pt x="0" y="332"/>
                    <a:pt x="0" y="320"/>
                    <a:pt x="3" y="314"/>
                  </a:cubicBezTo>
                  <a:cubicBezTo>
                    <a:pt x="15" y="296"/>
                    <a:pt x="30" y="279"/>
                    <a:pt x="44" y="262"/>
                  </a:cubicBezTo>
                  <a:cubicBezTo>
                    <a:pt x="99" y="192"/>
                    <a:pt x="154" y="123"/>
                    <a:pt x="210" y="53"/>
                  </a:cubicBezTo>
                  <a:cubicBezTo>
                    <a:pt x="219" y="41"/>
                    <a:pt x="228" y="28"/>
                    <a:pt x="236" y="15"/>
                  </a:cubicBezTo>
                  <a:cubicBezTo>
                    <a:pt x="243" y="5"/>
                    <a:pt x="251" y="0"/>
                    <a:pt x="263" y="4"/>
                  </a:cubicBezTo>
                  <a:cubicBezTo>
                    <a:pt x="275" y="7"/>
                    <a:pt x="288" y="23"/>
                    <a:pt x="288" y="37"/>
                  </a:cubicBezTo>
                  <a:close/>
                </a:path>
              </a:pathLst>
            </a:custGeom>
            <a:grpFill/>
            <a:ln>
              <a:noFill/>
            </a:ln>
          </p:spPr>
          <p:txBody>
            <a:bodyPr vert="horz" wrap="square" lIns="91440" tIns="45720" rIns="91440" bIns="45720" numCol="1" anchor="t" anchorCtr="0" compatLnSpc="1"/>
            <a:lstStyle/>
            <a:p>
              <a:endParaRPr lang="zh-HK" altLang="en-US">
                <a:latin typeface="微软雅黑" panose="020B0503020204020204" pitchFamily="34" charset="-122"/>
                <a:ea typeface="微软雅黑" panose="020B0503020204020204" pitchFamily="34" charset="-122"/>
              </a:endParaRPr>
            </a:p>
          </p:txBody>
        </p:sp>
        <p:sp>
          <p:nvSpPr>
            <p:cNvPr id="76" name="Freeform 21"/>
            <p:cNvSpPr/>
            <p:nvPr/>
          </p:nvSpPr>
          <p:spPr bwMode="auto">
            <a:xfrm>
              <a:off x="4559" y="1555"/>
              <a:ext cx="610" cy="199"/>
            </a:xfrm>
            <a:custGeom>
              <a:avLst/>
              <a:gdLst>
                <a:gd name="T0" fmla="*/ 129 w 258"/>
                <a:gd name="T1" fmla="*/ 84 h 84"/>
                <a:gd name="T2" fmla="*/ 18 w 258"/>
                <a:gd name="T3" fmla="*/ 84 h 84"/>
                <a:gd name="T4" fmla="*/ 0 w 258"/>
                <a:gd name="T5" fmla="*/ 66 h 84"/>
                <a:gd name="T6" fmla="*/ 0 w 258"/>
                <a:gd name="T7" fmla="*/ 16 h 84"/>
                <a:gd name="T8" fmla="*/ 15 w 258"/>
                <a:gd name="T9" fmla="*/ 0 h 84"/>
                <a:gd name="T10" fmla="*/ 243 w 258"/>
                <a:gd name="T11" fmla="*/ 0 h 84"/>
                <a:gd name="T12" fmla="*/ 258 w 258"/>
                <a:gd name="T13" fmla="*/ 15 h 84"/>
                <a:gd name="T14" fmla="*/ 258 w 258"/>
                <a:gd name="T15" fmla="*/ 68 h 84"/>
                <a:gd name="T16" fmla="*/ 241 w 258"/>
                <a:gd name="T17" fmla="*/ 84 h 84"/>
                <a:gd name="T18" fmla="*/ 129 w 258"/>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8" h="84">
                  <a:moveTo>
                    <a:pt x="129" y="84"/>
                  </a:moveTo>
                  <a:cubicBezTo>
                    <a:pt x="92" y="84"/>
                    <a:pt x="55" y="83"/>
                    <a:pt x="18" y="84"/>
                  </a:cubicBezTo>
                  <a:cubicBezTo>
                    <a:pt x="5" y="84"/>
                    <a:pt x="0" y="79"/>
                    <a:pt x="0" y="66"/>
                  </a:cubicBezTo>
                  <a:cubicBezTo>
                    <a:pt x="1" y="50"/>
                    <a:pt x="1" y="33"/>
                    <a:pt x="0" y="16"/>
                  </a:cubicBezTo>
                  <a:cubicBezTo>
                    <a:pt x="0" y="5"/>
                    <a:pt x="4" y="0"/>
                    <a:pt x="15" y="0"/>
                  </a:cubicBezTo>
                  <a:cubicBezTo>
                    <a:pt x="91" y="0"/>
                    <a:pt x="167" y="0"/>
                    <a:pt x="243" y="0"/>
                  </a:cubicBezTo>
                  <a:cubicBezTo>
                    <a:pt x="254" y="0"/>
                    <a:pt x="258" y="4"/>
                    <a:pt x="258" y="15"/>
                  </a:cubicBezTo>
                  <a:cubicBezTo>
                    <a:pt x="257" y="33"/>
                    <a:pt x="257" y="50"/>
                    <a:pt x="258" y="68"/>
                  </a:cubicBezTo>
                  <a:cubicBezTo>
                    <a:pt x="258" y="80"/>
                    <a:pt x="253" y="84"/>
                    <a:pt x="241" y="84"/>
                  </a:cubicBezTo>
                  <a:cubicBezTo>
                    <a:pt x="203" y="84"/>
                    <a:pt x="166" y="84"/>
                    <a:pt x="129" y="84"/>
                  </a:cubicBezTo>
                  <a:close/>
                </a:path>
              </a:pathLst>
            </a:custGeom>
            <a:grpFill/>
            <a:ln>
              <a:noFill/>
            </a:ln>
          </p:spPr>
          <p:txBody>
            <a:bodyPr vert="horz" wrap="square" lIns="91440" tIns="45720" rIns="91440" bIns="45720" numCol="1" anchor="t" anchorCtr="0" compatLnSpc="1"/>
            <a:lstStyle/>
            <a:p>
              <a:endParaRPr lang="zh-HK" altLang="en-US">
                <a:latin typeface="微软雅黑" panose="020B0503020204020204" pitchFamily="34" charset="-122"/>
                <a:ea typeface="微软雅黑" panose="020B0503020204020204" pitchFamily="34" charset="-122"/>
              </a:endParaRPr>
            </a:p>
          </p:txBody>
        </p:sp>
      </p:grpSp>
      <p:sp>
        <p:nvSpPr>
          <p:cNvPr id="77" name="文本框 76"/>
          <p:cNvSpPr txBox="1"/>
          <p:nvPr/>
        </p:nvSpPr>
        <p:spPr>
          <a:xfrm>
            <a:off x="6319563" y="3969787"/>
            <a:ext cx="3005902" cy="459105"/>
          </a:xfrm>
          <a:prstGeom prst="rect">
            <a:avLst/>
          </a:prstGeom>
          <a:noFill/>
        </p:spPr>
        <p:txBody>
          <a:bodyPr wrap="square" lIns="91436" tIns="45719" rIns="91436" bIns="45719" rtlCol="0">
            <a:spAutoFit/>
          </a:bodyPr>
          <a:lstStyle/>
          <a:p>
            <a:pPr algn="ctr"/>
            <a:r>
              <a:rPr lang="zh-CN" altLang="zh-HK" b="1" dirty="0">
                <a:solidFill>
                  <a:schemeClr val="bg1"/>
                </a:solidFill>
                <a:ea typeface="微软雅黑" panose="020B0503020204020204" pitchFamily="34" charset="-122"/>
              </a:rPr>
              <a:t>分析岗位的意义</a:t>
            </a:r>
          </a:p>
        </p:txBody>
      </p:sp>
      <p:grpSp>
        <p:nvGrpSpPr>
          <p:cNvPr id="78" name="组合 61"/>
          <p:cNvGrpSpPr/>
          <p:nvPr/>
        </p:nvGrpSpPr>
        <p:grpSpPr>
          <a:xfrm>
            <a:off x="5287804" y="1892300"/>
            <a:ext cx="221360" cy="3708400"/>
            <a:chOff x="3615799" y="1892300"/>
            <a:chExt cx="221360" cy="3708400"/>
          </a:xfrm>
          <a:solidFill>
            <a:srgbClr val="FFFFFF"/>
          </a:solidFill>
        </p:grpSpPr>
        <p:cxnSp>
          <p:nvCxnSpPr>
            <p:cNvPr id="79" name="直接连接符 41"/>
            <p:cNvCxnSpPr/>
            <p:nvPr/>
          </p:nvCxnSpPr>
          <p:spPr>
            <a:xfrm>
              <a:off x="3726479" y="1892300"/>
              <a:ext cx="0" cy="3708400"/>
            </a:xfrm>
            <a:prstGeom prst="line">
              <a:avLst/>
            </a:prstGeom>
            <a:grpFill/>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80" name="椭圆 79"/>
            <p:cNvSpPr/>
            <p:nvPr/>
          </p:nvSpPr>
          <p:spPr>
            <a:xfrm>
              <a:off x="3615799" y="4649591"/>
              <a:ext cx="221360" cy="221360"/>
            </a:xfrm>
            <a:prstGeom prst="ellipse">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latin typeface="微软雅黑" panose="020B0503020204020204" pitchFamily="34" charset="-122"/>
                <a:ea typeface="微软雅黑" panose="020B0503020204020204" pitchFamily="34" charset="-122"/>
              </a:endParaRPr>
            </a:p>
          </p:txBody>
        </p:sp>
        <p:sp>
          <p:nvSpPr>
            <p:cNvPr id="81" name="椭圆 80"/>
            <p:cNvSpPr/>
            <p:nvPr/>
          </p:nvSpPr>
          <p:spPr>
            <a:xfrm>
              <a:off x="3615799" y="2622105"/>
              <a:ext cx="221360" cy="221360"/>
            </a:xfrm>
            <a:prstGeom prst="ellipse">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latin typeface="微软雅黑" panose="020B0503020204020204" pitchFamily="34" charset="-122"/>
                <a:ea typeface="微软雅黑" panose="020B0503020204020204" pitchFamily="34" charset="-122"/>
              </a:endParaRPr>
            </a:p>
          </p:txBody>
        </p:sp>
      </p:grpSp>
      <p:sp>
        <p:nvSpPr>
          <p:cNvPr id="82" name="文本框 81"/>
          <p:cNvSpPr txBox="1"/>
          <p:nvPr/>
        </p:nvSpPr>
        <p:spPr>
          <a:xfrm>
            <a:off x="6200818" y="1739681"/>
            <a:ext cx="3005902" cy="459105"/>
          </a:xfrm>
          <a:prstGeom prst="rect">
            <a:avLst/>
          </a:prstGeom>
          <a:noFill/>
        </p:spPr>
        <p:txBody>
          <a:bodyPr wrap="square" lIns="91436" tIns="45719" rIns="91436" bIns="45719" rtlCol="0">
            <a:spAutoFit/>
          </a:bodyPr>
          <a:lstStyle/>
          <a:p>
            <a:pPr algn="ctr"/>
            <a:r>
              <a:rPr lang="zh-CN" altLang="en-US" b="1" dirty="0">
                <a:solidFill>
                  <a:schemeClr val="bg1"/>
                </a:solidFill>
                <a:ea typeface="微软雅黑" panose="020B0503020204020204" pitchFamily="34" charset="-122"/>
              </a:rPr>
              <a:t>选题背景概述</a:t>
            </a:r>
          </a:p>
        </p:txBody>
      </p:sp>
      <p:sp>
        <p:nvSpPr>
          <p:cNvPr id="83" name="矩形 82"/>
          <p:cNvSpPr/>
          <p:nvPr/>
        </p:nvSpPr>
        <p:spPr>
          <a:xfrm>
            <a:off x="5809658" y="2199037"/>
            <a:ext cx="4301302" cy="1768475"/>
          </a:xfrm>
          <a:prstGeom prst="rect">
            <a:avLst/>
          </a:prstGeom>
        </p:spPr>
        <p:txBody>
          <a:bodyPr wrap="square" lIns="91436" tIns="45719" rIns="91436" bIns="45719">
            <a:spAutoFit/>
          </a:bodyPr>
          <a:lstStyle/>
          <a:p>
            <a:pPr>
              <a:lnSpc>
                <a:spcPct val="130000"/>
              </a:lnSpc>
            </a:pPr>
            <a:r>
              <a:rPr sz="1200" dirty="0">
                <a:solidFill>
                  <a:srgbClr val="FFFFFF"/>
                </a:solidFill>
                <a:latin typeface="Century Gothic" panose="020B0502020202020204"/>
                <a:ea typeface="微软雅黑" panose="020B0503020204020204" pitchFamily="34" charset="-122"/>
              </a:rPr>
              <a:t>毕业实习是每个大学生必须拥有的一段经历，它使我们在实践中了解社会，让我们学到了很多在课堂上学不到的知识，让我们在实际中体会理论，运用理论，受益匪浅，同时打开了视野，增长了见识，使我认识到将所学的知识具体应用到工作中去的重要性，为以后进一步走向社会打下坚实的基础，</a:t>
            </a:r>
            <a:r>
              <a:rPr lang="zh-CN" sz="1200" dirty="0">
                <a:solidFill>
                  <a:srgbClr val="FFFFFF"/>
                </a:solidFill>
                <a:latin typeface="Century Gothic" panose="020B0502020202020204"/>
                <a:ea typeface="微软雅黑" panose="020B0503020204020204" pitchFamily="34" charset="-122"/>
              </a:rPr>
              <a:t>维持生计进而更好的发展自己</a:t>
            </a:r>
            <a:r>
              <a:rPr lang="en-US" altLang="zh-CN" sz="1200" dirty="0">
                <a:solidFill>
                  <a:srgbClr val="FFFFFF"/>
                </a:solidFill>
                <a:latin typeface="Century Gothic" panose="020B0502020202020204"/>
                <a:ea typeface="微软雅黑" panose="020B0503020204020204" pitchFamily="34" charset="-122"/>
              </a:rPr>
              <a:t>.</a:t>
            </a:r>
            <a:endParaRPr sz="1200" dirty="0">
              <a:solidFill>
                <a:srgbClr val="FFFFFF"/>
              </a:solidFill>
              <a:latin typeface="Century Gothic" panose="020B0502020202020204"/>
              <a:ea typeface="微软雅黑" panose="020B0503020204020204" pitchFamily="34" charset="-122"/>
            </a:endParaRPr>
          </a:p>
          <a:p>
            <a:pPr>
              <a:lnSpc>
                <a:spcPct val="130000"/>
              </a:lnSpc>
            </a:pPr>
            <a:endParaRPr sz="1200" dirty="0">
              <a:solidFill>
                <a:srgbClr val="FFFFFF"/>
              </a:solidFill>
              <a:latin typeface="Century Gothic" panose="020B0502020202020204"/>
              <a:ea typeface="微软雅黑" panose="020B0503020204020204" pitchFamily="34" charset="-122"/>
            </a:endParaRPr>
          </a:p>
        </p:txBody>
      </p:sp>
      <p:sp>
        <p:nvSpPr>
          <p:cNvPr id="84" name="矩形 83"/>
          <p:cNvSpPr/>
          <p:nvPr/>
        </p:nvSpPr>
        <p:spPr>
          <a:xfrm>
            <a:off x="5854950" y="4429271"/>
            <a:ext cx="4301302" cy="1994775"/>
          </a:xfrm>
          <a:prstGeom prst="rect">
            <a:avLst/>
          </a:prstGeom>
        </p:spPr>
        <p:txBody>
          <a:bodyPr wrap="square" lIns="91436" tIns="45719" rIns="91436" bIns="45719">
            <a:spAutoFit/>
          </a:bodyPr>
          <a:lstStyle/>
          <a:p>
            <a:pPr indent="355600" algn="just">
              <a:lnSpc>
                <a:spcPct val="150000"/>
              </a:lnSpc>
            </a:pPr>
            <a:r>
              <a:rPr lang="zh-CN" altLang="zh-CN" sz="1200" kern="100" dirty="0">
                <a:solidFill>
                  <a:schemeClr val="bg1"/>
                </a:solidFill>
                <a:effectLst/>
                <a:latin typeface="+mj-lt"/>
                <a:ea typeface="宋体" panose="02010600030101010101" pitchFamily="2" charset="-122"/>
                <a:cs typeface="Arial" panose="020B0604020202020204" pitchFamily="34" charset="0"/>
              </a:rPr>
              <a:t>对这次实习岗位数据分析的目的是，一方面查看各地区的公司对应届毕业生的招聘情况，还有个地区的工资待遇，公司福利等。分析这些数据一方面是发现毕业生就业问题，并且找到问题的根源，最终通过切实可行的方法解决存在的问题，另一方面通过对这些数据的分析，可以总结出目前毕业生面临的就业环境是怎么样的。通过对这些数据的总结就能知道毕业生现在的就业</a:t>
            </a:r>
            <a:r>
              <a:rPr lang="zh-CN" altLang="en-US" sz="1200" kern="100" dirty="0">
                <a:solidFill>
                  <a:schemeClr val="bg1"/>
                </a:solidFill>
                <a:effectLst/>
                <a:latin typeface="+mj-lt"/>
                <a:ea typeface="宋体" panose="02010600030101010101" pitchFamily="2" charset="-122"/>
                <a:cs typeface="Arial" panose="020B0604020202020204" pitchFamily="34" charset="0"/>
              </a:rPr>
              <a:t>环境</a:t>
            </a:r>
            <a:r>
              <a:rPr lang="zh-CN" altLang="zh-CN" sz="1200" kern="100" dirty="0">
                <a:solidFill>
                  <a:schemeClr val="bg1"/>
                </a:solidFill>
                <a:effectLst/>
                <a:latin typeface="+mj-lt"/>
                <a:ea typeface="宋体" panose="02010600030101010101" pitchFamily="2" charset="-122"/>
                <a:cs typeface="Arial" panose="020B0604020202020204" pitchFamily="34" charset="0"/>
              </a:rPr>
              <a:t>，</a:t>
            </a:r>
            <a:endParaRPr lang="zh-CN" altLang="zh-CN" sz="1200" kern="100" dirty="0">
              <a:solidFill>
                <a:schemeClr val="bg1"/>
              </a:solidFill>
              <a:effectLst/>
              <a:latin typeface="+mj-lt"/>
              <a:ea typeface="宋体" panose="02010600030101010101" pitchFamily="2" charset="-122"/>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1"/>
          <p:nvPr/>
        </p:nvSpPr>
        <p:spPr>
          <a:xfrm>
            <a:off x="3592195" y="3159125"/>
            <a:ext cx="5546725" cy="1197610"/>
          </a:xfrm>
          <a:prstGeom prst="rect">
            <a:avLst/>
          </a:prstGeom>
          <a:noFill/>
          <a:ln>
            <a:solidFill>
              <a:schemeClr val="bg1"/>
            </a:solidFill>
          </a:ln>
        </p:spPr>
        <p:txBody>
          <a:bodyPr wrap="square" lIns="91436" tIns="45719" rIns="91436" bIns="45719" rtlCol="0">
            <a:spAutoFit/>
          </a:bodyPr>
          <a:lstStyle/>
          <a:p>
            <a:pPr algn="ctr">
              <a:lnSpc>
                <a:spcPct val="90000"/>
              </a:lnSpc>
            </a:pPr>
            <a:r>
              <a:rPr lang="en-US" altLang="zh-CN" sz="8000" b="1" spc="300" dirty="0">
                <a:solidFill>
                  <a:schemeClr val="bg1"/>
                </a:solidFill>
                <a:latin typeface="微软雅黑" panose="020B0503020204020204" pitchFamily="34" charset="-122"/>
                <a:ea typeface="微软雅黑" panose="020B0503020204020204" pitchFamily="34" charset="-122"/>
              </a:rPr>
              <a:t>2.</a:t>
            </a:r>
            <a:r>
              <a:rPr lang="zh-CN" altLang="en-US" sz="8000" b="1" spc="300" dirty="0">
                <a:solidFill>
                  <a:schemeClr val="bg1"/>
                </a:solidFill>
                <a:latin typeface="微软雅黑" panose="020B0503020204020204" pitchFamily="34" charset="-122"/>
                <a:ea typeface="微软雅黑" panose="020B0503020204020204" pitchFamily="34" charset="-122"/>
              </a:rPr>
              <a:t>研究思路</a:t>
            </a:r>
          </a:p>
        </p:txBody>
      </p:sp>
      <p:grpSp>
        <p:nvGrpSpPr>
          <p:cNvPr id="16" name="Group 4"/>
          <p:cNvGrpSpPr>
            <a:grpSpLocks noChangeAspect="1"/>
          </p:cNvGrpSpPr>
          <p:nvPr/>
        </p:nvGrpSpPr>
        <p:grpSpPr bwMode="auto">
          <a:xfrm rot="19764056">
            <a:off x="2958871" y="2495739"/>
            <a:ext cx="1424066" cy="1326299"/>
            <a:chOff x="1164" y="687"/>
            <a:chExt cx="3219" cy="2998"/>
          </a:xfrm>
          <a:solidFill>
            <a:schemeClr val="bg1"/>
          </a:solidFill>
          <a:effectLst>
            <a:outerShdw blurRad="50800" dist="38100" dir="2700000" algn="tl" rotWithShape="0">
              <a:prstClr val="black">
                <a:alpha val="40000"/>
              </a:prstClr>
            </a:outerShdw>
          </a:effectLst>
        </p:grpSpPr>
        <p:sp>
          <p:nvSpPr>
            <p:cNvPr id="17" name="Freeform 6"/>
            <p:cNvSpPr/>
            <p:nvPr/>
          </p:nvSpPr>
          <p:spPr bwMode="auto">
            <a:xfrm>
              <a:off x="1164" y="687"/>
              <a:ext cx="3219" cy="2998"/>
            </a:xfrm>
            <a:custGeom>
              <a:avLst/>
              <a:gdLst>
                <a:gd name="T0" fmla="*/ 96 w 1360"/>
                <a:gd name="T1" fmla="*/ 404 h 1266"/>
                <a:gd name="T2" fmla="*/ 96 w 1360"/>
                <a:gd name="T3" fmla="*/ 527 h 1266"/>
                <a:gd name="T4" fmla="*/ 105 w 1360"/>
                <a:gd name="T5" fmla="*/ 537 h 1266"/>
                <a:gd name="T6" fmla="*/ 123 w 1360"/>
                <a:gd name="T7" fmla="*/ 616 h 1266"/>
                <a:gd name="T8" fmla="*/ 119 w 1360"/>
                <a:gd name="T9" fmla="*/ 629 h 1266"/>
                <a:gd name="T10" fmla="*/ 147 w 1360"/>
                <a:gd name="T11" fmla="*/ 940 h 1266"/>
                <a:gd name="T12" fmla="*/ 169 w 1360"/>
                <a:gd name="T13" fmla="*/ 1194 h 1266"/>
                <a:gd name="T14" fmla="*/ 175 w 1360"/>
                <a:gd name="T15" fmla="*/ 1266 h 1266"/>
                <a:gd name="T16" fmla="*/ 0 w 1360"/>
                <a:gd name="T17" fmla="*/ 1266 h 1266"/>
                <a:gd name="T18" fmla="*/ 6 w 1360"/>
                <a:gd name="T19" fmla="*/ 1197 h 1266"/>
                <a:gd name="T20" fmla="*/ 38 w 1360"/>
                <a:gd name="T21" fmla="*/ 811 h 1266"/>
                <a:gd name="T22" fmla="*/ 54 w 1360"/>
                <a:gd name="T23" fmla="*/ 629 h 1266"/>
                <a:gd name="T24" fmla="*/ 50 w 1360"/>
                <a:gd name="T25" fmla="*/ 613 h 1266"/>
                <a:gd name="T26" fmla="*/ 71 w 1360"/>
                <a:gd name="T27" fmla="*/ 537 h 1266"/>
                <a:gd name="T28" fmla="*/ 79 w 1360"/>
                <a:gd name="T29" fmla="*/ 525 h 1266"/>
                <a:gd name="T30" fmla="*/ 79 w 1360"/>
                <a:gd name="T31" fmla="*/ 407 h 1266"/>
                <a:gd name="T32" fmla="*/ 70 w 1360"/>
                <a:gd name="T33" fmla="*/ 392 h 1266"/>
                <a:gd name="T34" fmla="*/ 31 w 1360"/>
                <a:gd name="T35" fmla="*/ 374 h 1266"/>
                <a:gd name="T36" fmla="*/ 44 w 1360"/>
                <a:gd name="T37" fmla="*/ 366 h 1266"/>
                <a:gd name="T38" fmla="*/ 624 w 1360"/>
                <a:gd name="T39" fmla="*/ 44 h 1266"/>
                <a:gd name="T40" fmla="*/ 692 w 1360"/>
                <a:gd name="T41" fmla="*/ 5 h 1266"/>
                <a:gd name="T42" fmla="*/ 718 w 1360"/>
                <a:gd name="T43" fmla="*/ 5 h 1266"/>
                <a:gd name="T44" fmla="*/ 1255 w 1360"/>
                <a:gd name="T45" fmla="*/ 275 h 1266"/>
                <a:gd name="T46" fmla="*/ 1360 w 1360"/>
                <a:gd name="T47" fmla="*/ 328 h 1266"/>
                <a:gd name="T48" fmla="*/ 1302 w 1360"/>
                <a:gd name="T49" fmla="*/ 360 h 1266"/>
                <a:gd name="T50" fmla="*/ 723 w 1360"/>
                <a:gd name="T51" fmla="*/ 666 h 1266"/>
                <a:gd name="T52" fmla="*/ 688 w 1360"/>
                <a:gd name="T53" fmla="*/ 668 h 1266"/>
                <a:gd name="T54" fmla="*/ 112 w 1360"/>
                <a:gd name="T55" fmla="*/ 411 h 1266"/>
                <a:gd name="T56" fmla="*/ 96 w 1360"/>
                <a:gd name="T57" fmla="*/ 404 h 1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60" h="1266">
                  <a:moveTo>
                    <a:pt x="96" y="404"/>
                  </a:moveTo>
                  <a:cubicBezTo>
                    <a:pt x="96" y="447"/>
                    <a:pt x="96" y="487"/>
                    <a:pt x="96" y="527"/>
                  </a:cubicBezTo>
                  <a:cubicBezTo>
                    <a:pt x="96" y="531"/>
                    <a:pt x="101" y="535"/>
                    <a:pt x="105" y="537"/>
                  </a:cubicBezTo>
                  <a:cubicBezTo>
                    <a:pt x="136" y="555"/>
                    <a:pt x="144" y="585"/>
                    <a:pt x="123" y="616"/>
                  </a:cubicBezTo>
                  <a:cubicBezTo>
                    <a:pt x="121" y="620"/>
                    <a:pt x="119" y="625"/>
                    <a:pt x="119" y="629"/>
                  </a:cubicBezTo>
                  <a:cubicBezTo>
                    <a:pt x="128" y="733"/>
                    <a:pt x="138" y="836"/>
                    <a:pt x="147" y="940"/>
                  </a:cubicBezTo>
                  <a:cubicBezTo>
                    <a:pt x="154" y="1024"/>
                    <a:pt x="162" y="1109"/>
                    <a:pt x="169" y="1194"/>
                  </a:cubicBezTo>
                  <a:cubicBezTo>
                    <a:pt x="171" y="1217"/>
                    <a:pt x="173" y="1239"/>
                    <a:pt x="175" y="1266"/>
                  </a:cubicBezTo>
                  <a:cubicBezTo>
                    <a:pt x="117" y="1266"/>
                    <a:pt x="60" y="1266"/>
                    <a:pt x="0" y="1266"/>
                  </a:cubicBezTo>
                  <a:cubicBezTo>
                    <a:pt x="2" y="1244"/>
                    <a:pt x="4" y="1220"/>
                    <a:pt x="6" y="1197"/>
                  </a:cubicBezTo>
                  <a:cubicBezTo>
                    <a:pt x="16" y="1068"/>
                    <a:pt x="27" y="940"/>
                    <a:pt x="38" y="811"/>
                  </a:cubicBezTo>
                  <a:cubicBezTo>
                    <a:pt x="43" y="750"/>
                    <a:pt x="49" y="690"/>
                    <a:pt x="54" y="629"/>
                  </a:cubicBezTo>
                  <a:cubicBezTo>
                    <a:pt x="54" y="624"/>
                    <a:pt x="52" y="617"/>
                    <a:pt x="50" y="613"/>
                  </a:cubicBezTo>
                  <a:cubicBezTo>
                    <a:pt x="32" y="583"/>
                    <a:pt x="40" y="553"/>
                    <a:pt x="71" y="537"/>
                  </a:cubicBezTo>
                  <a:cubicBezTo>
                    <a:pt x="75" y="535"/>
                    <a:pt x="79" y="529"/>
                    <a:pt x="79" y="525"/>
                  </a:cubicBezTo>
                  <a:cubicBezTo>
                    <a:pt x="79" y="486"/>
                    <a:pt x="80" y="446"/>
                    <a:pt x="79" y="407"/>
                  </a:cubicBezTo>
                  <a:cubicBezTo>
                    <a:pt x="79" y="402"/>
                    <a:pt x="74" y="395"/>
                    <a:pt x="70" y="392"/>
                  </a:cubicBezTo>
                  <a:cubicBezTo>
                    <a:pt x="58" y="386"/>
                    <a:pt x="45" y="381"/>
                    <a:pt x="31" y="374"/>
                  </a:cubicBezTo>
                  <a:cubicBezTo>
                    <a:pt x="36" y="371"/>
                    <a:pt x="40" y="368"/>
                    <a:pt x="44" y="366"/>
                  </a:cubicBezTo>
                  <a:cubicBezTo>
                    <a:pt x="237" y="259"/>
                    <a:pt x="431" y="151"/>
                    <a:pt x="624" y="44"/>
                  </a:cubicBezTo>
                  <a:cubicBezTo>
                    <a:pt x="647" y="31"/>
                    <a:pt x="670" y="19"/>
                    <a:pt x="692" y="5"/>
                  </a:cubicBezTo>
                  <a:cubicBezTo>
                    <a:pt x="702" y="0"/>
                    <a:pt x="709" y="1"/>
                    <a:pt x="718" y="5"/>
                  </a:cubicBezTo>
                  <a:cubicBezTo>
                    <a:pt x="897" y="96"/>
                    <a:pt x="1076" y="185"/>
                    <a:pt x="1255" y="275"/>
                  </a:cubicBezTo>
                  <a:cubicBezTo>
                    <a:pt x="1289" y="293"/>
                    <a:pt x="1324" y="310"/>
                    <a:pt x="1360" y="328"/>
                  </a:cubicBezTo>
                  <a:cubicBezTo>
                    <a:pt x="1339" y="340"/>
                    <a:pt x="1320" y="350"/>
                    <a:pt x="1302" y="360"/>
                  </a:cubicBezTo>
                  <a:cubicBezTo>
                    <a:pt x="1109" y="462"/>
                    <a:pt x="916" y="564"/>
                    <a:pt x="723" y="666"/>
                  </a:cubicBezTo>
                  <a:cubicBezTo>
                    <a:pt x="711" y="672"/>
                    <a:pt x="701" y="674"/>
                    <a:pt x="688" y="668"/>
                  </a:cubicBezTo>
                  <a:cubicBezTo>
                    <a:pt x="496" y="582"/>
                    <a:pt x="304" y="496"/>
                    <a:pt x="112" y="411"/>
                  </a:cubicBezTo>
                  <a:cubicBezTo>
                    <a:pt x="108" y="409"/>
                    <a:pt x="103" y="407"/>
                    <a:pt x="96" y="404"/>
                  </a:cubicBezTo>
                  <a:close/>
                </a:path>
              </a:pathLst>
            </a:custGeom>
            <a:grpFill/>
            <a:ln>
              <a:noFill/>
            </a:ln>
          </p:spPr>
          <p:txBody>
            <a:bodyPr vert="horz" wrap="square" lIns="91440" tIns="45720" rIns="91440" bIns="45720" numCol="1" anchor="t" anchorCtr="0" compatLnSpc="1"/>
            <a:lstStyle/>
            <a:p>
              <a:endParaRPr lang="zh-HK" altLang="en-US"/>
            </a:p>
          </p:txBody>
        </p:sp>
        <p:sp>
          <p:nvSpPr>
            <p:cNvPr id="18" name="Freeform 7"/>
            <p:cNvSpPr/>
            <p:nvPr/>
          </p:nvSpPr>
          <p:spPr bwMode="auto">
            <a:xfrm>
              <a:off x="1829" y="1959"/>
              <a:ext cx="2000" cy="947"/>
            </a:xfrm>
            <a:custGeom>
              <a:avLst/>
              <a:gdLst>
                <a:gd name="T0" fmla="*/ 0 w 845"/>
                <a:gd name="T1" fmla="*/ 147 h 400"/>
                <a:gd name="T2" fmla="*/ 78 w 845"/>
                <a:gd name="T3" fmla="*/ 32 h 400"/>
                <a:gd name="T4" fmla="*/ 96 w 845"/>
                <a:gd name="T5" fmla="*/ 28 h 400"/>
                <a:gd name="T6" fmla="*/ 262 w 845"/>
                <a:gd name="T7" fmla="*/ 101 h 400"/>
                <a:gd name="T8" fmla="*/ 417 w 845"/>
                <a:gd name="T9" fmla="*/ 170 h 400"/>
                <a:gd name="T10" fmla="*/ 434 w 845"/>
                <a:gd name="T11" fmla="*/ 167 h 400"/>
                <a:gd name="T12" fmla="*/ 724 w 845"/>
                <a:gd name="T13" fmla="*/ 13 h 400"/>
                <a:gd name="T14" fmla="*/ 749 w 845"/>
                <a:gd name="T15" fmla="*/ 0 h 400"/>
                <a:gd name="T16" fmla="*/ 845 w 845"/>
                <a:gd name="T17" fmla="*/ 143 h 400"/>
                <a:gd name="T18" fmla="*/ 743 w 845"/>
                <a:gd name="T19" fmla="*/ 207 h 400"/>
                <a:gd name="T20" fmla="*/ 448 w 845"/>
                <a:gd name="T21" fmla="*/ 393 h 400"/>
                <a:gd name="T22" fmla="*/ 421 w 845"/>
                <a:gd name="T23" fmla="*/ 394 h 400"/>
                <a:gd name="T24" fmla="*/ 8 w 845"/>
                <a:gd name="T25" fmla="*/ 153 h 400"/>
                <a:gd name="T26" fmla="*/ 0 w 845"/>
                <a:gd name="T27" fmla="*/ 147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45" h="400">
                  <a:moveTo>
                    <a:pt x="0" y="147"/>
                  </a:moveTo>
                  <a:cubicBezTo>
                    <a:pt x="27" y="108"/>
                    <a:pt x="53" y="70"/>
                    <a:pt x="78" y="32"/>
                  </a:cubicBezTo>
                  <a:cubicBezTo>
                    <a:pt x="84" y="24"/>
                    <a:pt x="89" y="25"/>
                    <a:pt x="96" y="28"/>
                  </a:cubicBezTo>
                  <a:cubicBezTo>
                    <a:pt x="151" y="53"/>
                    <a:pt x="206" y="77"/>
                    <a:pt x="262" y="101"/>
                  </a:cubicBezTo>
                  <a:cubicBezTo>
                    <a:pt x="313" y="124"/>
                    <a:pt x="365" y="147"/>
                    <a:pt x="417" y="170"/>
                  </a:cubicBezTo>
                  <a:cubicBezTo>
                    <a:pt x="421" y="172"/>
                    <a:pt x="429" y="170"/>
                    <a:pt x="434" y="167"/>
                  </a:cubicBezTo>
                  <a:cubicBezTo>
                    <a:pt x="531" y="116"/>
                    <a:pt x="627" y="65"/>
                    <a:pt x="724" y="13"/>
                  </a:cubicBezTo>
                  <a:cubicBezTo>
                    <a:pt x="732" y="9"/>
                    <a:pt x="740" y="5"/>
                    <a:pt x="749" y="0"/>
                  </a:cubicBezTo>
                  <a:cubicBezTo>
                    <a:pt x="781" y="48"/>
                    <a:pt x="813" y="95"/>
                    <a:pt x="845" y="143"/>
                  </a:cubicBezTo>
                  <a:cubicBezTo>
                    <a:pt x="811" y="165"/>
                    <a:pt x="777" y="186"/>
                    <a:pt x="743" y="207"/>
                  </a:cubicBezTo>
                  <a:cubicBezTo>
                    <a:pt x="645" y="269"/>
                    <a:pt x="546" y="331"/>
                    <a:pt x="448" y="393"/>
                  </a:cubicBezTo>
                  <a:cubicBezTo>
                    <a:pt x="438" y="399"/>
                    <a:pt x="431" y="400"/>
                    <a:pt x="421" y="394"/>
                  </a:cubicBezTo>
                  <a:cubicBezTo>
                    <a:pt x="284" y="313"/>
                    <a:pt x="146" y="233"/>
                    <a:pt x="8" y="153"/>
                  </a:cubicBezTo>
                  <a:cubicBezTo>
                    <a:pt x="6" y="151"/>
                    <a:pt x="3" y="149"/>
                    <a:pt x="0" y="147"/>
                  </a:cubicBezTo>
                  <a:close/>
                </a:path>
              </a:pathLst>
            </a:custGeom>
            <a:grpFill/>
            <a:ln>
              <a:noFill/>
            </a:ln>
          </p:spPr>
          <p:txBody>
            <a:bodyPr vert="horz" wrap="square" lIns="91440" tIns="45720" rIns="91440" bIns="45720" numCol="1" anchor="t" anchorCtr="0" compatLnSpc="1"/>
            <a:lstStyle/>
            <a:p>
              <a:endParaRPr lang="zh-HK" altLang="en-US"/>
            </a:p>
          </p:txBody>
        </p:sp>
      </p:grpSp>
    </p:spTree>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椭圆 54"/>
          <p:cNvSpPr/>
          <p:nvPr/>
        </p:nvSpPr>
        <p:spPr>
          <a:xfrm>
            <a:off x="2385753" y="2724065"/>
            <a:ext cx="2044873" cy="204487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a:r>
              <a:rPr lang="zh-CN" altLang="zh-HK" b="1">
                <a:latin typeface="微软雅黑" panose="020B0503020204020204" pitchFamily="34" charset="-122"/>
                <a:ea typeface="微软雅黑" panose="020B0503020204020204" pitchFamily="34" charset="-122"/>
              </a:rPr>
              <a:t>前期准备工作</a:t>
            </a:r>
          </a:p>
        </p:txBody>
      </p:sp>
      <p:sp>
        <p:nvSpPr>
          <p:cNvPr id="77" name="文本框 76"/>
          <p:cNvSpPr txBox="1"/>
          <p:nvPr/>
        </p:nvSpPr>
        <p:spPr>
          <a:xfrm>
            <a:off x="6457358" y="3440832"/>
            <a:ext cx="3005902" cy="459105"/>
          </a:xfrm>
          <a:prstGeom prst="rect">
            <a:avLst/>
          </a:prstGeom>
          <a:noFill/>
        </p:spPr>
        <p:txBody>
          <a:bodyPr wrap="square" lIns="91436" tIns="45719" rIns="91436" bIns="45719" rtlCol="0">
            <a:spAutoFit/>
          </a:bodyPr>
          <a:lstStyle/>
          <a:p>
            <a:pPr algn="ctr"/>
            <a:r>
              <a:rPr lang="zh-CN" altLang="en-US" b="1" dirty="0">
                <a:solidFill>
                  <a:schemeClr val="bg1"/>
                </a:solidFill>
                <a:ea typeface="微软雅黑" panose="020B0503020204020204" pitchFamily="34" charset="-122"/>
              </a:rPr>
              <a:t>数据采集</a:t>
            </a:r>
          </a:p>
        </p:txBody>
      </p:sp>
      <p:grpSp>
        <p:nvGrpSpPr>
          <p:cNvPr id="78" name="组合 61"/>
          <p:cNvGrpSpPr/>
          <p:nvPr/>
        </p:nvGrpSpPr>
        <p:grpSpPr>
          <a:xfrm>
            <a:off x="5287804" y="1892300"/>
            <a:ext cx="221360" cy="3708400"/>
            <a:chOff x="3615799" y="1892300"/>
            <a:chExt cx="221360" cy="3708400"/>
          </a:xfrm>
          <a:solidFill>
            <a:srgbClr val="FFFFFF"/>
          </a:solidFill>
        </p:grpSpPr>
        <p:cxnSp>
          <p:nvCxnSpPr>
            <p:cNvPr id="79" name="直接连接符 41"/>
            <p:cNvCxnSpPr/>
            <p:nvPr/>
          </p:nvCxnSpPr>
          <p:spPr>
            <a:xfrm>
              <a:off x="3726479" y="1892300"/>
              <a:ext cx="0" cy="3708400"/>
            </a:xfrm>
            <a:prstGeom prst="line">
              <a:avLst/>
            </a:prstGeom>
            <a:grpFill/>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80" name="椭圆 79"/>
            <p:cNvSpPr/>
            <p:nvPr/>
          </p:nvSpPr>
          <p:spPr>
            <a:xfrm>
              <a:off x="3615799" y="4649591"/>
              <a:ext cx="221360" cy="221360"/>
            </a:xfrm>
            <a:prstGeom prst="ellipse">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latin typeface="微软雅黑" panose="020B0503020204020204" pitchFamily="34" charset="-122"/>
                <a:ea typeface="微软雅黑" panose="020B0503020204020204" pitchFamily="34" charset="-122"/>
              </a:endParaRPr>
            </a:p>
          </p:txBody>
        </p:sp>
        <p:sp>
          <p:nvSpPr>
            <p:cNvPr id="81" name="椭圆 80"/>
            <p:cNvSpPr/>
            <p:nvPr/>
          </p:nvSpPr>
          <p:spPr>
            <a:xfrm>
              <a:off x="3615799" y="2622105"/>
              <a:ext cx="221360" cy="221360"/>
            </a:xfrm>
            <a:prstGeom prst="ellipse">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latin typeface="微软雅黑" panose="020B0503020204020204" pitchFamily="34" charset="-122"/>
                <a:ea typeface="微软雅黑" panose="020B0503020204020204" pitchFamily="34" charset="-122"/>
              </a:endParaRPr>
            </a:p>
          </p:txBody>
        </p:sp>
      </p:grpSp>
      <p:sp>
        <p:nvSpPr>
          <p:cNvPr id="82" name="文本框 81"/>
          <p:cNvSpPr txBox="1"/>
          <p:nvPr/>
        </p:nvSpPr>
        <p:spPr>
          <a:xfrm>
            <a:off x="6457358" y="1728251"/>
            <a:ext cx="3005902" cy="459105"/>
          </a:xfrm>
          <a:prstGeom prst="rect">
            <a:avLst/>
          </a:prstGeom>
          <a:noFill/>
        </p:spPr>
        <p:txBody>
          <a:bodyPr wrap="square" lIns="91436" tIns="45719" rIns="91436" bIns="45719" rtlCol="0">
            <a:spAutoFit/>
          </a:bodyPr>
          <a:lstStyle/>
          <a:p>
            <a:pPr algn="ctr"/>
            <a:r>
              <a:rPr lang="zh-CN" altLang="en-US" b="1" dirty="0">
                <a:solidFill>
                  <a:schemeClr val="bg1"/>
                </a:solidFill>
                <a:ea typeface="微软雅黑" panose="020B0503020204020204" pitchFamily="34" charset="-122"/>
              </a:rPr>
              <a:t>环境部属</a:t>
            </a:r>
          </a:p>
        </p:txBody>
      </p:sp>
      <p:sp>
        <p:nvSpPr>
          <p:cNvPr id="83" name="矩形 82"/>
          <p:cNvSpPr/>
          <p:nvPr/>
        </p:nvSpPr>
        <p:spPr>
          <a:xfrm>
            <a:off x="5809658" y="2251742"/>
            <a:ext cx="4301302" cy="1049655"/>
          </a:xfrm>
          <a:prstGeom prst="rect">
            <a:avLst/>
          </a:prstGeom>
        </p:spPr>
        <p:txBody>
          <a:bodyPr wrap="square" lIns="91436" tIns="45719" rIns="91436" bIns="45719">
            <a:spAutoFit/>
          </a:bodyPr>
          <a:lstStyle/>
          <a:p>
            <a:pPr algn="ctr">
              <a:lnSpc>
                <a:spcPct val="130000"/>
              </a:lnSpc>
            </a:pPr>
            <a:r>
              <a:rPr lang="zh-CN" altLang="en-US" sz="1600" b="1" dirty="0">
                <a:solidFill>
                  <a:schemeClr val="bg1"/>
                </a:solidFill>
                <a:latin typeface="微软雅黑 Light" panose="020B0502040204020203" pitchFamily="34" charset="-122"/>
                <a:ea typeface="微软雅黑 Light" panose="020B0502040204020203" pitchFamily="34" charset="-122"/>
                <a:sym typeface="+mn-ea"/>
              </a:rPr>
              <a:t>项目工具</a:t>
            </a:r>
            <a:r>
              <a:rPr lang="en-US" altLang="zh-CN" sz="1600" b="1" dirty="0">
                <a:solidFill>
                  <a:schemeClr val="bg1"/>
                </a:solidFill>
                <a:latin typeface="微软雅黑 Light" panose="020B0502040204020203" pitchFamily="34" charset="-122"/>
                <a:ea typeface="微软雅黑 Light" panose="020B0502040204020203" pitchFamily="34" charset="-122"/>
                <a:sym typeface="+mn-ea"/>
              </a:rPr>
              <a:t>:</a:t>
            </a:r>
            <a:r>
              <a:rPr lang="zh-CN" altLang="en-US" sz="1600" dirty="0">
                <a:solidFill>
                  <a:schemeClr val="bg1"/>
                </a:solidFill>
                <a:latin typeface="微软雅黑 Light" panose="020B0502040204020203" pitchFamily="34" charset="-122"/>
                <a:ea typeface="微软雅黑 Light" panose="020B0502040204020203" pitchFamily="34" charset="-122"/>
                <a:sym typeface="+mn-ea"/>
              </a:rPr>
              <a:t>项目托管平台</a:t>
            </a:r>
            <a:r>
              <a:rPr lang="en-US" altLang="zh-CN" sz="1600" dirty="0">
                <a:solidFill>
                  <a:schemeClr val="bg1"/>
                </a:solidFill>
                <a:latin typeface="微软雅黑 Light" panose="020B0502040204020203" pitchFamily="34" charset="-122"/>
                <a:ea typeface="微软雅黑 Light" panose="020B0502040204020203" pitchFamily="34" charset="-122"/>
                <a:sym typeface="+mn-ea"/>
              </a:rPr>
              <a:t>-</a:t>
            </a:r>
            <a:r>
              <a:rPr lang="en-US" altLang="zh-CN" sz="1600" dirty="0" err="1">
                <a:solidFill>
                  <a:schemeClr val="bg1"/>
                </a:solidFill>
                <a:latin typeface="微软雅黑 Light" panose="020B0502040204020203" pitchFamily="34" charset="-122"/>
                <a:ea typeface="微软雅黑 Light" panose="020B0502040204020203" pitchFamily="34" charset="-122"/>
                <a:sym typeface="+mn-ea"/>
              </a:rPr>
              <a:t>github</a:t>
            </a:r>
            <a:endParaRPr lang="en-US" altLang="zh-CN" sz="1600" dirty="0">
              <a:solidFill>
                <a:schemeClr val="bg1"/>
              </a:solidFill>
              <a:latin typeface="微软雅黑 Light" panose="020B0502040204020203" pitchFamily="34" charset="-122"/>
              <a:ea typeface="微软雅黑 Light" panose="020B0502040204020203" pitchFamily="34" charset="-122"/>
            </a:endParaRPr>
          </a:p>
          <a:p>
            <a:pPr algn="ctr">
              <a:lnSpc>
                <a:spcPct val="130000"/>
              </a:lnSpc>
            </a:pPr>
            <a:r>
              <a:rPr lang="zh-CN" altLang="en-US" sz="1600" dirty="0">
                <a:solidFill>
                  <a:schemeClr val="bg1"/>
                </a:solidFill>
                <a:latin typeface="微软雅黑 Light" panose="020B0502040204020203" pitchFamily="34" charset="-122"/>
                <a:ea typeface="微软雅黑 Light" panose="020B0502040204020203" pitchFamily="34" charset="-122"/>
                <a:sym typeface="+mn-ea"/>
              </a:rPr>
              <a:t>       编码工具</a:t>
            </a:r>
            <a:r>
              <a:rPr lang="en-US" altLang="zh-CN" sz="1600" dirty="0">
                <a:solidFill>
                  <a:schemeClr val="bg1"/>
                </a:solidFill>
                <a:latin typeface="微软雅黑 Light" panose="020B0502040204020203" pitchFamily="34" charset="-122"/>
                <a:ea typeface="微软雅黑 Light" panose="020B0502040204020203" pitchFamily="34" charset="-122"/>
                <a:sym typeface="+mn-ea"/>
              </a:rPr>
              <a:t>-</a:t>
            </a:r>
            <a:r>
              <a:rPr lang="en-US" altLang="zh-CN" sz="1600" dirty="0" err="1">
                <a:solidFill>
                  <a:schemeClr val="bg1"/>
                </a:solidFill>
                <a:latin typeface="微软雅黑 Light" panose="020B0502040204020203" pitchFamily="34" charset="-122"/>
                <a:ea typeface="微软雅黑 Light" panose="020B0502040204020203" pitchFamily="34" charset="-122"/>
                <a:sym typeface="+mn-ea"/>
              </a:rPr>
              <a:t>jupyter</a:t>
            </a:r>
            <a:endParaRPr lang="en-US" altLang="zh-CN" sz="1600" dirty="0">
              <a:solidFill>
                <a:schemeClr val="bg1"/>
              </a:solidFill>
              <a:latin typeface="微软雅黑 Light" panose="020B0502040204020203" pitchFamily="34" charset="-122"/>
              <a:ea typeface="微软雅黑 Light" panose="020B0502040204020203" pitchFamily="34" charset="-122"/>
            </a:endParaRPr>
          </a:p>
          <a:p>
            <a:pPr algn="ctr">
              <a:lnSpc>
                <a:spcPct val="130000"/>
              </a:lnSpc>
            </a:pPr>
            <a:r>
              <a:rPr lang="zh-CN" altLang="en-US" sz="1600" dirty="0">
                <a:solidFill>
                  <a:schemeClr val="bg1"/>
                </a:solidFill>
                <a:latin typeface="微软雅黑 Light" panose="020B0502040204020203" pitchFamily="34" charset="-122"/>
                <a:ea typeface="微软雅黑 Light" panose="020B0502040204020203" pitchFamily="34" charset="-122"/>
                <a:sym typeface="+mn-ea"/>
              </a:rPr>
              <a:t>                        编程语言</a:t>
            </a:r>
            <a:r>
              <a:rPr lang="en-US" altLang="zh-CN" sz="1600" dirty="0">
                <a:solidFill>
                  <a:schemeClr val="bg1"/>
                </a:solidFill>
                <a:latin typeface="微软雅黑 Light" panose="020B0502040204020203" pitchFamily="34" charset="-122"/>
                <a:ea typeface="微软雅黑 Light" panose="020B0502040204020203" pitchFamily="34" charset="-122"/>
                <a:sym typeface="+mn-ea"/>
              </a:rPr>
              <a:t>-python(</a:t>
            </a:r>
            <a:r>
              <a:rPr lang="zh-CN" altLang="en-US" sz="1600" dirty="0">
                <a:solidFill>
                  <a:schemeClr val="bg1"/>
                </a:solidFill>
                <a:latin typeface="微软雅黑 Light" panose="020B0502040204020203" pitchFamily="34" charset="-122"/>
                <a:ea typeface="微软雅黑 Light" panose="020B0502040204020203" pitchFamily="34" charset="-122"/>
                <a:sym typeface="+mn-ea"/>
              </a:rPr>
              <a:t>版本号</a:t>
            </a:r>
            <a:r>
              <a:rPr lang="en-US" altLang="zh-CN" sz="1600" dirty="0">
                <a:solidFill>
                  <a:schemeClr val="bg1"/>
                </a:solidFill>
                <a:latin typeface="微软雅黑 Light" panose="020B0502040204020203" pitchFamily="34" charset="-122"/>
                <a:ea typeface="微软雅黑 Light" panose="020B0502040204020203" pitchFamily="34" charset="-122"/>
                <a:sym typeface="+mn-ea"/>
              </a:rPr>
              <a:t>3.7)</a:t>
            </a:r>
          </a:p>
        </p:txBody>
      </p:sp>
      <p:sp>
        <p:nvSpPr>
          <p:cNvPr id="84" name="矩形 83"/>
          <p:cNvSpPr/>
          <p:nvPr/>
        </p:nvSpPr>
        <p:spPr>
          <a:xfrm>
            <a:off x="5936865" y="3836816"/>
            <a:ext cx="4301302" cy="2807970"/>
          </a:xfrm>
          <a:prstGeom prst="rect">
            <a:avLst/>
          </a:prstGeom>
        </p:spPr>
        <p:txBody>
          <a:bodyPr wrap="square" lIns="91436" tIns="45719" rIns="91436" bIns="45719">
            <a:spAutoFit/>
          </a:bodyPr>
          <a:lstStyle/>
          <a:p>
            <a:pPr>
              <a:lnSpc>
                <a:spcPct val="130000"/>
              </a:lnSpc>
            </a:pPr>
            <a:r>
              <a:rPr lang="zh-CN" sz="1600" b="1" dirty="0">
                <a:solidFill>
                  <a:srgbClr val="FFFFFF"/>
                </a:solidFill>
                <a:latin typeface="Century Gothic" panose="020B0502020202020204"/>
                <a:ea typeface="微软雅黑" panose="020B0503020204020204" pitchFamily="34" charset="-122"/>
              </a:rPr>
              <a:t>大学生实习网</a:t>
            </a:r>
            <a:r>
              <a:rPr sz="1200" dirty="0">
                <a:solidFill>
                  <a:srgbClr val="FFFFFF"/>
                </a:solidFill>
                <a:latin typeface="Century Gothic" panose="020B0502020202020204"/>
                <a:ea typeface="微软雅黑" panose="020B0503020204020204" pitchFamily="34" charset="-122"/>
              </a:rPr>
              <a:t>https://www.zhipin.com/sem/9.html?sid=sem&amp;qudao=bdpc_baidu-%E5%8D%8E%E5%93%81%E5%8D%9A%E7%9D%BF02A18KA0679&amp;plan=New-%E8%81%8C%E4%BD%8D%E8%AF%8D05&amp;unit=%E4%BA%A7%E5%93%81%E7%BB%8F%E7%90%86-%E4%BA%A7%E5%93%81%E5%AE%9E%E4%B9%A0%E7%94%9F&amp;keyword=%E5%A4%A7%E5%AD%A6%E7%94%9F%E5%AE%9E%E4%B9%A0%E7%BD%91&amp;bd_vid=9884664171433746576&amp;csourc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等腰三角形 66"/>
          <p:cNvSpPr/>
          <p:nvPr/>
        </p:nvSpPr>
        <p:spPr>
          <a:xfrm rot="5400000">
            <a:off x="3670483" y="2250557"/>
            <a:ext cx="324104" cy="279401"/>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a:endParaRPr lang="zh-HK" altLang="en-US" sz="1600">
              <a:solidFill>
                <a:srgbClr val="FFFFFF"/>
              </a:solidFill>
              <a:latin typeface="微软雅黑" panose="020B0503020204020204" pitchFamily="34" charset="-122"/>
              <a:ea typeface="微软雅黑" panose="020B0503020204020204" pitchFamily="34" charset="-122"/>
            </a:endParaRPr>
          </a:p>
        </p:txBody>
      </p:sp>
      <p:sp>
        <p:nvSpPr>
          <p:cNvPr id="68" name="等腰三角形 67"/>
          <p:cNvSpPr/>
          <p:nvPr/>
        </p:nvSpPr>
        <p:spPr>
          <a:xfrm rot="5400000">
            <a:off x="5824087" y="2250557"/>
            <a:ext cx="324104" cy="279401"/>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a:endParaRPr lang="zh-HK" altLang="en-US" sz="1600">
              <a:solidFill>
                <a:srgbClr val="FFFFFF"/>
              </a:solidFill>
              <a:latin typeface="微软雅黑" panose="020B0503020204020204" pitchFamily="34" charset="-122"/>
              <a:ea typeface="微软雅黑" panose="020B0503020204020204" pitchFamily="34" charset="-122"/>
            </a:endParaRPr>
          </a:p>
        </p:txBody>
      </p:sp>
      <p:sp>
        <p:nvSpPr>
          <p:cNvPr id="69" name="等腰三角形 68"/>
          <p:cNvSpPr/>
          <p:nvPr/>
        </p:nvSpPr>
        <p:spPr>
          <a:xfrm rot="5400000">
            <a:off x="8039258" y="2250557"/>
            <a:ext cx="324104" cy="279401"/>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a:endParaRPr lang="zh-HK" altLang="en-US" sz="1600">
              <a:solidFill>
                <a:srgbClr val="FFFFFF"/>
              </a:solidFill>
              <a:latin typeface="微软雅黑" panose="020B0503020204020204" pitchFamily="34" charset="-122"/>
              <a:ea typeface="微软雅黑" panose="020B0503020204020204" pitchFamily="34" charset="-122"/>
            </a:endParaRPr>
          </a:p>
        </p:txBody>
      </p:sp>
      <p:grpSp>
        <p:nvGrpSpPr>
          <p:cNvPr id="70" name="组合 40"/>
          <p:cNvGrpSpPr/>
          <p:nvPr/>
        </p:nvGrpSpPr>
        <p:grpSpPr>
          <a:xfrm>
            <a:off x="2011602" y="1714683"/>
            <a:ext cx="1341890" cy="1351148"/>
            <a:chOff x="639593" y="2275794"/>
            <a:chExt cx="1341891" cy="1351148"/>
          </a:xfrm>
        </p:grpSpPr>
        <p:grpSp>
          <p:nvGrpSpPr>
            <p:cNvPr id="71" name="组合 20"/>
            <p:cNvGrpSpPr/>
            <p:nvPr/>
          </p:nvGrpSpPr>
          <p:grpSpPr>
            <a:xfrm flipV="1">
              <a:off x="639593" y="2275794"/>
              <a:ext cx="1341891" cy="1351148"/>
              <a:chOff x="3420609" y="2342470"/>
              <a:chExt cx="2383516" cy="2399959"/>
            </a:xfrm>
          </p:grpSpPr>
          <p:sp>
            <p:nvSpPr>
              <p:cNvPr id="74" name="饼形 21"/>
              <p:cNvSpPr/>
              <p:nvPr/>
            </p:nvSpPr>
            <p:spPr>
              <a:xfrm>
                <a:off x="3420609" y="2359137"/>
                <a:ext cx="2383292" cy="2383292"/>
              </a:xfrm>
              <a:prstGeom prst="pie">
                <a:avLst>
                  <a:gd name="adj1" fmla="val 0"/>
                  <a:gd name="adj2" fmla="val 10735662"/>
                </a:avLst>
              </a:prstGeom>
              <a:solidFill>
                <a:srgbClr val="4F81BD"/>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sz="1600" dirty="0">
                  <a:solidFill>
                    <a:srgbClr val="FFFFFF"/>
                  </a:solidFill>
                  <a:latin typeface="微软雅黑" panose="020B0503020204020204" pitchFamily="34" charset="-122"/>
                  <a:ea typeface="微软雅黑" panose="020B0503020204020204" pitchFamily="34" charset="-122"/>
                </a:endParaRPr>
              </a:p>
            </p:txBody>
          </p:sp>
          <p:sp>
            <p:nvSpPr>
              <p:cNvPr id="75" name="饼形 22"/>
              <p:cNvSpPr/>
              <p:nvPr/>
            </p:nvSpPr>
            <p:spPr>
              <a:xfrm flipV="1">
                <a:off x="3420833" y="2342470"/>
                <a:ext cx="2383292" cy="2383292"/>
              </a:xfrm>
              <a:prstGeom prst="pie">
                <a:avLst>
                  <a:gd name="adj1" fmla="val 0"/>
                  <a:gd name="adj2" fmla="val 10860741"/>
                </a:avLst>
              </a:prstGeom>
              <a:noFill/>
              <a:ln w="28575">
                <a:solidFill>
                  <a:srgbClr val="4F81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sz="1600">
                  <a:solidFill>
                    <a:srgbClr val="FFFFFF"/>
                  </a:solidFill>
                  <a:latin typeface="微软雅黑" panose="020B0503020204020204" pitchFamily="34" charset="-122"/>
                  <a:ea typeface="微软雅黑" panose="020B0503020204020204" pitchFamily="34" charset="-122"/>
                </a:endParaRPr>
              </a:p>
            </p:txBody>
          </p:sp>
        </p:grpSp>
        <p:sp>
          <p:nvSpPr>
            <p:cNvPr id="73" name="文本框 72"/>
            <p:cNvSpPr txBox="1"/>
            <p:nvPr/>
          </p:nvSpPr>
          <p:spPr>
            <a:xfrm>
              <a:off x="695144" y="2529163"/>
              <a:ext cx="1232058" cy="953135"/>
            </a:xfrm>
            <a:prstGeom prst="rect">
              <a:avLst/>
            </a:prstGeom>
            <a:noFill/>
          </p:spPr>
          <p:txBody>
            <a:bodyPr wrap="square" rtlCol="0">
              <a:spAutoFit/>
            </a:bodyPr>
            <a:lstStyle/>
            <a:p>
              <a:pPr algn="ctr"/>
              <a:r>
                <a:rPr lang="zh-CN" altLang="en-US" sz="2800" b="1" dirty="0">
                  <a:solidFill>
                    <a:srgbClr val="FFFFFF"/>
                  </a:solidFill>
                  <a:latin typeface="微软雅黑" panose="020B0503020204020204" pitchFamily="34" charset="-122"/>
                  <a:ea typeface="微软雅黑" panose="020B0503020204020204" pitchFamily="34" charset="-122"/>
                </a:rPr>
                <a:t>月薪工资</a:t>
              </a:r>
            </a:p>
          </p:txBody>
        </p:sp>
      </p:grpSp>
      <p:sp>
        <p:nvSpPr>
          <p:cNvPr id="76" name="文本框 75"/>
          <p:cNvSpPr txBox="1"/>
          <p:nvPr/>
        </p:nvSpPr>
        <p:spPr>
          <a:xfrm>
            <a:off x="2256186" y="3213745"/>
            <a:ext cx="852722" cy="338555"/>
          </a:xfrm>
          <a:prstGeom prst="rect">
            <a:avLst/>
          </a:prstGeom>
          <a:noFill/>
        </p:spPr>
        <p:txBody>
          <a:bodyPr wrap="square" lIns="91436" tIns="45719" rIns="91436" bIns="45719" rtlCol="0">
            <a:spAutoFit/>
          </a:bodyPr>
          <a:lstStyle/>
          <a:p>
            <a:pPr algn="ctr"/>
            <a:r>
              <a:rPr lang="en-US" altLang="zh-HK" sz="1600" b="1" dirty="0">
                <a:solidFill>
                  <a:srgbClr val="FFFFFF"/>
                </a:solidFill>
                <a:latin typeface="微软雅黑" panose="020B0503020204020204" pitchFamily="34" charset="-122"/>
                <a:ea typeface="微软雅黑" panose="020B0503020204020204" pitchFamily="34" charset="-122"/>
              </a:rPr>
              <a:t>TITLE</a:t>
            </a:r>
            <a:endParaRPr lang="zh-HK" altLang="en-US" sz="1600" b="1" dirty="0">
              <a:solidFill>
                <a:srgbClr val="FFFFFF"/>
              </a:solidFill>
              <a:latin typeface="微软雅黑" panose="020B0503020204020204" pitchFamily="34" charset="-122"/>
              <a:ea typeface="微软雅黑" panose="020B0503020204020204" pitchFamily="34" charset="-122"/>
            </a:endParaRPr>
          </a:p>
        </p:txBody>
      </p:sp>
      <p:grpSp>
        <p:nvGrpSpPr>
          <p:cNvPr id="77" name="组合 44"/>
          <p:cNvGrpSpPr/>
          <p:nvPr/>
        </p:nvGrpSpPr>
        <p:grpSpPr>
          <a:xfrm>
            <a:off x="4208173" y="1726363"/>
            <a:ext cx="1341890" cy="1351148"/>
            <a:chOff x="3028406" y="2336983"/>
            <a:chExt cx="1341891" cy="1351148"/>
          </a:xfrm>
        </p:grpSpPr>
        <p:grpSp>
          <p:nvGrpSpPr>
            <p:cNvPr id="78" name="组合 19"/>
            <p:cNvGrpSpPr/>
            <p:nvPr/>
          </p:nvGrpSpPr>
          <p:grpSpPr>
            <a:xfrm>
              <a:off x="3028406" y="2336983"/>
              <a:ext cx="1341891" cy="1351148"/>
              <a:chOff x="3420609" y="2342470"/>
              <a:chExt cx="2383516" cy="2399959"/>
            </a:xfrm>
          </p:grpSpPr>
          <p:sp>
            <p:nvSpPr>
              <p:cNvPr id="81" name="饼形 16"/>
              <p:cNvSpPr/>
              <p:nvPr/>
            </p:nvSpPr>
            <p:spPr>
              <a:xfrm>
                <a:off x="3420609" y="2359137"/>
                <a:ext cx="2383292" cy="2383292"/>
              </a:xfrm>
              <a:prstGeom prst="pie">
                <a:avLst>
                  <a:gd name="adj1" fmla="val 0"/>
                  <a:gd name="adj2" fmla="val 10735662"/>
                </a:avLst>
              </a:prstGeom>
              <a:solidFill>
                <a:srgbClr val="4F81BD"/>
              </a:solidFill>
              <a:ln w="28575">
                <a:solidFill>
                  <a:srgbClr val="4F81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sz="1600">
                  <a:solidFill>
                    <a:srgbClr val="FFFFFF"/>
                  </a:solidFill>
                  <a:latin typeface="微软雅黑" panose="020B0503020204020204" pitchFamily="34" charset="-122"/>
                  <a:ea typeface="微软雅黑" panose="020B0503020204020204" pitchFamily="34" charset="-122"/>
                </a:endParaRPr>
              </a:p>
            </p:txBody>
          </p:sp>
          <p:sp>
            <p:nvSpPr>
              <p:cNvPr id="82" name="饼形 18"/>
              <p:cNvSpPr/>
              <p:nvPr/>
            </p:nvSpPr>
            <p:spPr>
              <a:xfrm flipV="1">
                <a:off x="3420833" y="2342470"/>
                <a:ext cx="2383292" cy="2383292"/>
              </a:xfrm>
              <a:prstGeom prst="pie">
                <a:avLst>
                  <a:gd name="adj1" fmla="val 0"/>
                  <a:gd name="adj2" fmla="val 10860741"/>
                </a:avLst>
              </a:prstGeom>
              <a:noFill/>
              <a:ln w="28575">
                <a:solidFill>
                  <a:srgbClr val="4F81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sz="1600">
                  <a:solidFill>
                    <a:srgbClr val="FFFFFF"/>
                  </a:solidFill>
                  <a:latin typeface="微软雅黑" panose="020B0503020204020204" pitchFamily="34" charset="-122"/>
                  <a:ea typeface="微软雅黑" panose="020B0503020204020204" pitchFamily="34" charset="-122"/>
                </a:endParaRPr>
              </a:p>
            </p:txBody>
          </p:sp>
        </p:grpSp>
        <p:sp>
          <p:nvSpPr>
            <p:cNvPr id="79" name="文本框 78"/>
            <p:cNvSpPr txBox="1"/>
            <p:nvPr/>
          </p:nvSpPr>
          <p:spPr>
            <a:xfrm>
              <a:off x="3081746" y="2578283"/>
              <a:ext cx="1235076" cy="953135"/>
            </a:xfrm>
            <a:prstGeom prst="rect">
              <a:avLst/>
            </a:prstGeom>
            <a:noFill/>
          </p:spPr>
          <p:txBody>
            <a:bodyPr wrap="square" rtlCol="0">
              <a:spAutoFit/>
            </a:bodyPr>
            <a:lstStyle/>
            <a:p>
              <a:pPr algn="ctr"/>
              <a:r>
                <a:rPr lang="zh-CN" altLang="en-US" sz="2800" b="1" dirty="0">
                  <a:solidFill>
                    <a:srgbClr val="FFFFFF"/>
                  </a:solidFill>
                  <a:latin typeface="微软雅黑" panose="020B0503020204020204" pitchFamily="34" charset="-122"/>
                  <a:ea typeface="微软雅黑" panose="020B0503020204020204" pitchFamily="34" charset="-122"/>
                </a:rPr>
                <a:t>岗位数量</a:t>
              </a:r>
            </a:p>
          </p:txBody>
        </p:sp>
      </p:grpSp>
      <p:sp>
        <p:nvSpPr>
          <p:cNvPr id="83" name="文本框 82"/>
          <p:cNvSpPr txBox="1"/>
          <p:nvPr/>
        </p:nvSpPr>
        <p:spPr>
          <a:xfrm>
            <a:off x="4452756" y="3231136"/>
            <a:ext cx="852722" cy="338555"/>
          </a:xfrm>
          <a:prstGeom prst="rect">
            <a:avLst/>
          </a:prstGeom>
          <a:noFill/>
        </p:spPr>
        <p:txBody>
          <a:bodyPr wrap="square" lIns="91436" tIns="45719" rIns="91436" bIns="45719" rtlCol="0">
            <a:spAutoFit/>
          </a:bodyPr>
          <a:lstStyle/>
          <a:p>
            <a:pPr algn="ctr"/>
            <a:r>
              <a:rPr lang="en-US" altLang="zh-HK" sz="1600" b="1" dirty="0">
                <a:solidFill>
                  <a:srgbClr val="FFFFFF"/>
                </a:solidFill>
                <a:latin typeface="微软雅黑" panose="020B0503020204020204" pitchFamily="34" charset="-122"/>
                <a:ea typeface="微软雅黑" panose="020B0503020204020204" pitchFamily="34" charset="-122"/>
              </a:rPr>
              <a:t>TITLE</a:t>
            </a:r>
            <a:endParaRPr lang="zh-HK" altLang="en-US" sz="1600" b="1" dirty="0">
              <a:solidFill>
                <a:srgbClr val="FFFFFF"/>
              </a:solidFill>
              <a:latin typeface="微软雅黑" panose="020B0503020204020204" pitchFamily="34" charset="-122"/>
              <a:ea typeface="微软雅黑" panose="020B0503020204020204" pitchFamily="34" charset="-122"/>
            </a:endParaRPr>
          </a:p>
        </p:txBody>
      </p:sp>
      <p:grpSp>
        <p:nvGrpSpPr>
          <p:cNvPr id="84" name="组合 46"/>
          <p:cNvGrpSpPr/>
          <p:nvPr/>
        </p:nvGrpSpPr>
        <p:grpSpPr>
          <a:xfrm>
            <a:off x="6404744" y="1720399"/>
            <a:ext cx="1341890" cy="1351148"/>
            <a:chOff x="5188770" y="2336983"/>
            <a:chExt cx="1341891" cy="1351148"/>
          </a:xfrm>
        </p:grpSpPr>
        <p:grpSp>
          <p:nvGrpSpPr>
            <p:cNvPr id="85" name="组合 30"/>
            <p:cNvGrpSpPr/>
            <p:nvPr/>
          </p:nvGrpSpPr>
          <p:grpSpPr>
            <a:xfrm flipV="1">
              <a:off x="5188770" y="2336983"/>
              <a:ext cx="1341891" cy="1351148"/>
              <a:chOff x="3420609" y="2342470"/>
              <a:chExt cx="2383516" cy="2399959"/>
            </a:xfrm>
          </p:grpSpPr>
          <p:sp>
            <p:nvSpPr>
              <p:cNvPr id="88" name="饼形 31"/>
              <p:cNvSpPr/>
              <p:nvPr/>
            </p:nvSpPr>
            <p:spPr>
              <a:xfrm>
                <a:off x="3420609" y="2359136"/>
                <a:ext cx="2383292" cy="2383293"/>
              </a:xfrm>
              <a:prstGeom prst="pie">
                <a:avLst>
                  <a:gd name="adj1" fmla="val 0"/>
                  <a:gd name="adj2" fmla="val 10735662"/>
                </a:avLst>
              </a:prstGeom>
              <a:solidFill>
                <a:srgbClr val="4F81BD"/>
              </a:solidFill>
              <a:ln w="28575">
                <a:solidFill>
                  <a:srgbClr val="4F81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sz="1600" dirty="0">
                  <a:solidFill>
                    <a:srgbClr val="FFFFFF"/>
                  </a:solidFill>
                  <a:latin typeface="微软雅黑" panose="020B0503020204020204" pitchFamily="34" charset="-122"/>
                  <a:ea typeface="微软雅黑" panose="020B0503020204020204" pitchFamily="34" charset="-122"/>
                </a:endParaRPr>
              </a:p>
            </p:txBody>
          </p:sp>
          <p:sp>
            <p:nvSpPr>
              <p:cNvPr id="89" name="饼形 32"/>
              <p:cNvSpPr/>
              <p:nvPr/>
            </p:nvSpPr>
            <p:spPr>
              <a:xfrm flipV="1">
                <a:off x="3420833" y="2342470"/>
                <a:ext cx="2383292" cy="2383292"/>
              </a:xfrm>
              <a:prstGeom prst="pie">
                <a:avLst>
                  <a:gd name="adj1" fmla="val 0"/>
                  <a:gd name="adj2" fmla="val 10860741"/>
                </a:avLst>
              </a:prstGeom>
              <a:noFill/>
              <a:ln w="28575">
                <a:solidFill>
                  <a:srgbClr val="4F81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sz="1600">
                  <a:solidFill>
                    <a:srgbClr val="FFFFFF"/>
                  </a:solidFill>
                  <a:latin typeface="微软雅黑" panose="020B0503020204020204" pitchFamily="34" charset="-122"/>
                  <a:ea typeface="微软雅黑" panose="020B0503020204020204" pitchFamily="34" charset="-122"/>
                </a:endParaRPr>
              </a:p>
            </p:txBody>
          </p:sp>
        </p:grpSp>
        <p:sp>
          <p:nvSpPr>
            <p:cNvPr id="87" name="文本框 86"/>
            <p:cNvSpPr txBox="1"/>
            <p:nvPr/>
          </p:nvSpPr>
          <p:spPr>
            <a:xfrm>
              <a:off x="5243686" y="2567835"/>
              <a:ext cx="1232058" cy="829945"/>
            </a:xfrm>
            <a:prstGeom prst="rect">
              <a:avLst/>
            </a:prstGeom>
            <a:noFill/>
          </p:spPr>
          <p:txBody>
            <a:bodyPr wrap="square" rtlCol="0">
              <a:spAutoFit/>
            </a:bodyPr>
            <a:lstStyle/>
            <a:p>
              <a:pPr algn="ctr"/>
              <a:r>
                <a:rPr lang="zh-CN" altLang="en-US" b="1" dirty="0">
                  <a:solidFill>
                    <a:srgbClr val="FFFFFF"/>
                  </a:solidFill>
                  <a:latin typeface="微软雅黑" panose="020B0503020204020204" pitchFamily="34" charset="-122"/>
                  <a:ea typeface="微软雅黑" panose="020B0503020204020204" pitchFamily="34" charset="-122"/>
                </a:rPr>
                <a:t>所需文化程度</a:t>
              </a:r>
            </a:p>
          </p:txBody>
        </p:sp>
      </p:grpSp>
      <p:sp>
        <p:nvSpPr>
          <p:cNvPr id="90" name="文本框 89"/>
          <p:cNvSpPr txBox="1"/>
          <p:nvPr/>
        </p:nvSpPr>
        <p:spPr>
          <a:xfrm>
            <a:off x="6649327" y="3237871"/>
            <a:ext cx="852722" cy="338555"/>
          </a:xfrm>
          <a:prstGeom prst="rect">
            <a:avLst/>
          </a:prstGeom>
          <a:noFill/>
        </p:spPr>
        <p:txBody>
          <a:bodyPr wrap="square" lIns="91436" tIns="45719" rIns="91436" bIns="45719" rtlCol="0">
            <a:spAutoFit/>
          </a:bodyPr>
          <a:lstStyle/>
          <a:p>
            <a:pPr algn="ctr"/>
            <a:r>
              <a:rPr lang="en-US" altLang="zh-HK" sz="1600" b="1" dirty="0">
                <a:solidFill>
                  <a:srgbClr val="FFFFFF"/>
                </a:solidFill>
                <a:latin typeface="微软雅黑" panose="020B0503020204020204" pitchFamily="34" charset="-122"/>
                <a:ea typeface="微软雅黑" panose="020B0503020204020204" pitchFamily="34" charset="-122"/>
              </a:rPr>
              <a:t>TITLE</a:t>
            </a:r>
            <a:endParaRPr lang="zh-HK" altLang="en-US" sz="1600" b="1" dirty="0">
              <a:solidFill>
                <a:srgbClr val="FFFFFF"/>
              </a:solidFill>
              <a:latin typeface="微软雅黑" panose="020B0503020204020204" pitchFamily="34" charset="-122"/>
              <a:ea typeface="微软雅黑" panose="020B0503020204020204" pitchFamily="34" charset="-122"/>
            </a:endParaRPr>
          </a:p>
        </p:txBody>
      </p:sp>
      <p:grpSp>
        <p:nvGrpSpPr>
          <p:cNvPr id="91" name="组合 45"/>
          <p:cNvGrpSpPr/>
          <p:nvPr/>
        </p:nvGrpSpPr>
        <p:grpSpPr>
          <a:xfrm>
            <a:off x="8601314" y="1721034"/>
            <a:ext cx="1341890" cy="1351148"/>
            <a:chOff x="7100407" y="2336983"/>
            <a:chExt cx="1341891" cy="1351148"/>
          </a:xfrm>
        </p:grpSpPr>
        <p:grpSp>
          <p:nvGrpSpPr>
            <p:cNvPr id="92" name="组合 27"/>
            <p:cNvGrpSpPr/>
            <p:nvPr/>
          </p:nvGrpSpPr>
          <p:grpSpPr>
            <a:xfrm>
              <a:off x="7100407" y="2336983"/>
              <a:ext cx="1341891" cy="1351148"/>
              <a:chOff x="3420609" y="2342470"/>
              <a:chExt cx="2383516" cy="2399959"/>
            </a:xfrm>
          </p:grpSpPr>
          <p:sp>
            <p:nvSpPr>
              <p:cNvPr id="95" name="饼形 28"/>
              <p:cNvSpPr/>
              <p:nvPr/>
            </p:nvSpPr>
            <p:spPr>
              <a:xfrm>
                <a:off x="3420609" y="2359137"/>
                <a:ext cx="2383292" cy="2383292"/>
              </a:xfrm>
              <a:prstGeom prst="pie">
                <a:avLst>
                  <a:gd name="adj1" fmla="val 0"/>
                  <a:gd name="adj2" fmla="val 10735662"/>
                </a:avLst>
              </a:prstGeom>
              <a:solidFill>
                <a:srgbClr val="4F81BD"/>
              </a:solidFill>
              <a:ln w="28575">
                <a:solidFill>
                  <a:srgbClr val="4F81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sz="1600">
                  <a:solidFill>
                    <a:srgbClr val="FFFFFF"/>
                  </a:solidFill>
                  <a:latin typeface="微软雅黑" panose="020B0503020204020204" pitchFamily="34" charset="-122"/>
                  <a:ea typeface="微软雅黑" panose="020B0503020204020204" pitchFamily="34" charset="-122"/>
                </a:endParaRPr>
              </a:p>
            </p:txBody>
          </p:sp>
          <p:sp>
            <p:nvSpPr>
              <p:cNvPr id="96" name="饼形 29"/>
              <p:cNvSpPr/>
              <p:nvPr/>
            </p:nvSpPr>
            <p:spPr>
              <a:xfrm flipV="1">
                <a:off x="3420833" y="2342470"/>
                <a:ext cx="2383292" cy="2383292"/>
              </a:xfrm>
              <a:prstGeom prst="pie">
                <a:avLst>
                  <a:gd name="adj1" fmla="val 0"/>
                  <a:gd name="adj2" fmla="val 10860741"/>
                </a:avLst>
              </a:prstGeom>
              <a:noFill/>
              <a:ln w="28575">
                <a:solidFill>
                  <a:srgbClr val="4F81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sz="1600">
                  <a:solidFill>
                    <a:srgbClr val="FFFFFF"/>
                  </a:solidFill>
                  <a:latin typeface="微软雅黑" panose="020B0503020204020204" pitchFamily="34" charset="-122"/>
                  <a:ea typeface="微软雅黑" panose="020B0503020204020204" pitchFamily="34" charset="-122"/>
                </a:endParaRPr>
              </a:p>
            </p:txBody>
          </p:sp>
        </p:grpSp>
        <p:sp>
          <p:nvSpPr>
            <p:cNvPr id="94" name="文本框 93"/>
            <p:cNvSpPr txBox="1"/>
            <p:nvPr/>
          </p:nvSpPr>
          <p:spPr>
            <a:xfrm>
              <a:off x="7155323" y="2567436"/>
              <a:ext cx="1232058" cy="829945"/>
            </a:xfrm>
            <a:prstGeom prst="rect">
              <a:avLst/>
            </a:prstGeom>
            <a:noFill/>
          </p:spPr>
          <p:txBody>
            <a:bodyPr wrap="square" rtlCol="0">
              <a:spAutoFit/>
            </a:bodyPr>
            <a:lstStyle/>
            <a:p>
              <a:pPr algn="ctr"/>
              <a:r>
                <a:rPr lang="zh-CN" altLang="en-US" b="1" dirty="0">
                  <a:solidFill>
                    <a:srgbClr val="FFFFFF"/>
                  </a:solidFill>
                  <a:latin typeface="微软雅黑" panose="020B0503020204020204" pitchFamily="34" charset="-122"/>
                  <a:ea typeface="微软雅黑" panose="020B0503020204020204" pitchFamily="34" charset="-122"/>
                </a:rPr>
                <a:t>职业发展规划</a:t>
              </a:r>
            </a:p>
          </p:txBody>
        </p:sp>
      </p:grpSp>
      <p:sp>
        <p:nvSpPr>
          <p:cNvPr id="97" name="文本框 96"/>
          <p:cNvSpPr txBox="1"/>
          <p:nvPr/>
        </p:nvSpPr>
        <p:spPr>
          <a:xfrm>
            <a:off x="8845898" y="3225805"/>
            <a:ext cx="852722" cy="338555"/>
          </a:xfrm>
          <a:prstGeom prst="rect">
            <a:avLst/>
          </a:prstGeom>
          <a:noFill/>
        </p:spPr>
        <p:txBody>
          <a:bodyPr wrap="square" lIns="91436" tIns="45719" rIns="91436" bIns="45719" rtlCol="0">
            <a:spAutoFit/>
          </a:bodyPr>
          <a:lstStyle/>
          <a:p>
            <a:pPr algn="ctr"/>
            <a:r>
              <a:rPr lang="en-US" altLang="zh-HK" sz="1600" b="1" dirty="0">
                <a:solidFill>
                  <a:srgbClr val="FFFFFF"/>
                </a:solidFill>
                <a:latin typeface="微软雅黑" panose="020B0503020204020204" pitchFamily="34" charset="-122"/>
                <a:ea typeface="微软雅黑" panose="020B0503020204020204" pitchFamily="34" charset="-122"/>
              </a:rPr>
              <a:t>TITLE</a:t>
            </a:r>
            <a:endParaRPr lang="zh-HK" altLang="en-US" sz="1600" b="1" dirty="0">
              <a:solidFill>
                <a:srgbClr val="FFFFFF"/>
              </a:solidFill>
              <a:latin typeface="微软雅黑" panose="020B0503020204020204" pitchFamily="34" charset="-122"/>
              <a:ea typeface="微软雅黑" panose="020B0503020204020204" pitchFamily="34" charset="-122"/>
            </a:endParaRPr>
          </a:p>
        </p:txBody>
      </p:sp>
      <p:sp>
        <p:nvSpPr>
          <p:cNvPr id="98" name="矩形 97"/>
          <p:cNvSpPr/>
          <p:nvPr/>
        </p:nvSpPr>
        <p:spPr>
          <a:xfrm>
            <a:off x="1891184" y="3796485"/>
            <a:ext cx="1801652" cy="1989004"/>
          </a:xfrm>
          <a:prstGeom prst="rect">
            <a:avLst/>
          </a:prstGeom>
        </p:spPr>
        <p:txBody>
          <a:bodyPr wrap="square" lIns="91436" tIns="45719" rIns="91436" bIns="45719">
            <a:spAutoFit/>
          </a:bodyPr>
          <a:lstStyle/>
          <a:p>
            <a:pPr>
              <a:lnSpc>
                <a:spcPct val="130000"/>
              </a:lnSpc>
            </a:pPr>
            <a:r>
              <a:rPr sz="1200" dirty="0" err="1">
                <a:solidFill>
                  <a:srgbClr val="FFFFFF"/>
                </a:solidFill>
                <a:latin typeface="Century Gothic" panose="020B0502020202020204"/>
                <a:ea typeface="微软雅黑" panose="020B0503020204020204" pitchFamily="34" charset="-122"/>
              </a:rPr>
              <a:t>往往我们找工作，最先关注的就是工资，两份工作作对比，最后会选择工资更高的那一份</a:t>
            </a:r>
            <a:r>
              <a:rPr lang="zh-CN" altLang="en-US" sz="1200" dirty="0">
                <a:solidFill>
                  <a:srgbClr val="FFFFFF"/>
                </a:solidFill>
                <a:latin typeface="Century Gothic" panose="020B0502020202020204"/>
                <a:ea typeface="微软雅黑" panose="020B0503020204020204" pitchFamily="34" charset="-122"/>
              </a:rPr>
              <a:t>。对各地区的工资分析，可以让我们毕业后可以更加直观的知道我们要选择去哪个城市去发展</a:t>
            </a:r>
            <a:endParaRPr sz="1200" dirty="0">
              <a:solidFill>
                <a:srgbClr val="FFFFFF"/>
              </a:solidFill>
              <a:latin typeface="Century Gothic" panose="020B0502020202020204"/>
              <a:ea typeface="微软雅黑" panose="020B0503020204020204" pitchFamily="34" charset="-122"/>
            </a:endParaRPr>
          </a:p>
        </p:txBody>
      </p:sp>
      <p:sp>
        <p:nvSpPr>
          <p:cNvPr id="99" name="矩形 98"/>
          <p:cNvSpPr/>
          <p:nvPr/>
        </p:nvSpPr>
        <p:spPr>
          <a:xfrm>
            <a:off x="4044786" y="3759018"/>
            <a:ext cx="1801652" cy="1748938"/>
          </a:xfrm>
          <a:prstGeom prst="rect">
            <a:avLst/>
          </a:prstGeom>
        </p:spPr>
        <p:txBody>
          <a:bodyPr wrap="square" lIns="91436" tIns="45719" rIns="91436" bIns="45719">
            <a:spAutoFit/>
          </a:bodyPr>
          <a:lstStyle/>
          <a:p>
            <a:pPr>
              <a:lnSpc>
                <a:spcPct val="130000"/>
              </a:lnSpc>
            </a:pPr>
            <a:r>
              <a:rPr lang="zh-CN" altLang="en-US" sz="1200" dirty="0">
                <a:solidFill>
                  <a:srgbClr val="FFFFFF"/>
                </a:solidFill>
                <a:latin typeface="Century Gothic" panose="020B0502020202020204"/>
                <a:ea typeface="微软雅黑" panose="020B0503020204020204" pitchFamily="34" charset="-122"/>
              </a:rPr>
              <a:t>岗位数量关系到毕业生的就业问题，分析岗位可以让我们更直观的明白，关于现在就业的情况，工资待遇和岗位要求，和现在毕业生面临的就业压力。</a:t>
            </a:r>
            <a:endParaRPr lang="en-US" altLang="zh-CN" sz="1200" dirty="0">
              <a:solidFill>
                <a:srgbClr val="FFFFFF"/>
              </a:solidFill>
              <a:latin typeface="Century Gothic" panose="020B0502020202020204"/>
              <a:ea typeface="微软雅黑" panose="020B0503020204020204" pitchFamily="34" charset="-122"/>
            </a:endParaRPr>
          </a:p>
        </p:txBody>
      </p:sp>
      <p:sp>
        <p:nvSpPr>
          <p:cNvPr id="101" name="矩形 100"/>
          <p:cNvSpPr/>
          <p:nvPr/>
        </p:nvSpPr>
        <p:spPr>
          <a:xfrm>
            <a:off x="8340725" y="3759200"/>
            <a:ext cx="1938655" cy="1768475"/>
          </a:xfrm>
          <a:prstGeom prst="rect">
            <a:avLst/>
          </a:prstGeom>
        </p:spPr>
        <p:txBody>
          <a:bodyPr wrap="square" lIns="91436" tIns="45719" rIns="91436" bIns="45719">
            <a:spAutoFit/>
          </a:bodyPr>
          <a:lstStyle/>
          <a:p>
            <a:pPr>
              <a:lnSpc>
                <a:spcPct val="130000"/>
              </a:lnSpc>
            </a:pPr>
            <a:r>
              <a:rPr sz="1200" dirty="0">
                <a:solidFill>
                  <a:srgbClr val="FFFFFF"/>
                </a:solidFill>
                <a:latin typeface="Century Gothic" panose="020B0502020202020204"/>
                <a:ea typeface="微软雅黑" panose="020B0503020204020204" pitchFamily="34" charset="-122"/>
                <a:sym typeface="+mn-ea"/>
              </a:rPr>
              <a:t>职业发展规划，是很多人在找工作时很少考虑却又非常重要的一点。你需要了解自己的岗位定位，了解企业的晋升机制，了解企业的发展前景，这关系到你未来能走多远。</a:t>
            </a:r>
            <a:endParaRPr lang="en-US" altLang="zh-CN" sz="1200" dirty="0">
              <a:solidFill>
                <a:srgbClr val="FFFFFF"/>
              </a:solidFill>
              <a:latin typeface="Century Gothic" panose="020B0502020202020204"/>
              <a:ea typeface="微软雅黑" panose="020B0503020204020204" pitchFamily="34" charset="-122"/>
            </a:endParaRPr>
          </a:p>
        </p:txBody>
      </p:sp>
      <p:sp>
        <p:nvSpPr>
          <p:cNvPr id="4" name="文本框 3"/>
          <p:cNvSpPr txBox="1"/>
          <p:nvPr/>
        </p:nvSpPr>
        <p:spPr>
          <a:xfrm>
            <a:off x="3907790" y="436245"/>
            <a:ext cx="4693285" cy="645160"/>
          </a:xfrm>
          <a:prstGeom prst="rect">
            <a:avLst/>
          </a:prstGeom>
          <a:noFill/>
        </p:spPr>
        <p:txBody>
          <a:bodyPr wrap="square" rtlCol="0">
            <a:spAutoFit/>
          </a:bodyPr>
          <a:lstStyle/>
          <a:p>
            <a:pPr algn="ctr"/>
            <a:r>
              <a:rPr lang="zh-CN" altLang="en-US" sz="3600" b="1">
                <a:solidFill>
                  <a:schemeClr val="bg1"/>
                </a:solidFill>
              </a:rPr>
              <a:t>实习岗位整体分析</a:t>
            </a:r>
          </a:p>
        </p:txBody>
      </p:sp>
      <p:sp>
        <p:nvSpPr>
          <p:cNvPr id="6" name="文本框 5"/>
          <p:cNvSpPr txBox="1"/>
          <p:nvPr/>
        </p:nvSpPr>
        <p:spPr>
          <a:xfrm>
            <a:off x="6276975" y="3796665"/>
            <a:ext cx="1783715" cy="2676525"/>
          </a:xfrm>
          <a:prstGeom prst="rect">
            <a:avLst/>
          </a:prstGeom>
          <a:noFill/>
        </p:spPr>
        <p:txBody>
          <a:bodyPr wrap="square" rtlCol="0">
            <a:spAutoFit/>
          </a:bodyPr>
          <a:lstStyle/>
          <a:p>
            <a:r>
              <a:rPr lang="zh-CN" sz="1200" dirty="0">
                <a:solidFill>
                  <a:srgbClr val="FFFFFF"/>
                </a:solidFill>
                <a:latin typeface="Century Gothic" panose="020B0502020202020204"/>
                <a:ea typeface="微软雅黑" panose="020B0503020204020204" pitchFamily="34" charset="-122"/>
                <a:sym typeface="+mn-ea"/>
              </a:rPr>
              <a:t>随着大众的文化教育策划高难度的不同</a:t>
            </a:r>
            <a:r>
              <a:rPr sz="1200" dirty="0">
                <a:solidFill>
                  <a:srgbClr val="FFFFFF"/>
                </a:solidFill>
                <a:latin typeface="Century Gothic" panose="020B0502020202020204"/>
                <a:ea typeface="微软雅黑" panose="020B0503020204020204" pitchFamily="34" charset="-122"/>
                <a:sym typeface="+mn-ea"/>
              </a:rPr>
              <a:t>，</a:t>
            </a:r>
            <a:r>
              <a:rPr lang="zh-CN" sz="1200" dirty="0">
                <a:solidFill>
                  <a:srgbClr val="FFFFFF"/>
                </a:solidFill>
                <a:latin typeface="Century Gothic" panose="020B0502020202020204"/>
                <a:ea typeface="微软雅黑" panose="020B0503020204020204" pitchFamily="34" charset="-122"/>
                <a:sym typeface="+mn-ea"/>
              </a:rPr>
              <a:t>岗位的薪资也就不同</a:t>
            </a:r>
            <a:r>
              <a:rPr lang="en-US" altLang="zh-CN" sz="1200" dirty="0">
                <a:solidFill>
                  <a:srgbClr val="FFFFFF"/>
                </a:solidFill>
                <a:latin typeface="Century Gothic" panose="020B0502020202020204"/>
                <a:ea typeface="微软雅黑" panose="020B0503020204020204" pitchFamily="34" charset="-122"/>
                <a:sym typeface="+mn-ea"/>
              </a:rPr>
              <a:t>,</a:t>
            </a:r>
            <a:r>
              <a:rPr lang="zh-CN" sz="1200" dirty="0">
                <a:solidFill>
                  <a:srgbClr val="FFFFFF"/>
                </a:solidFill>
                <a:latin typeface="Century Gothic" panose="020B0502020202020204"/>
                <a:ea typeface="微软雅黑" panose="020B0503020204020204" pitchFamily="34" charset="-122"/>
                <a:sym typeface="+mn-ea"/>
              </a:rPr>
              <a:t>同时影响一个公司的企业文化</a:t>
            </a:r>
            <a:r>
              <a:rPr sz="1200" dirty="0">
                <a:solidFill>
                  <a:srgbClr val="FFFFFF"/>
                </a:solidFill>
                <a:latin typeface="Century Gothic" panose="020B0502020202020204"/>
                <a:ea typeface="微软雅黑" panose="020B0503020204020204" pitchFamily="34" charset="-122"/>
                <a:sym typeface="+mn-ea"/>
              </a:rPr>
              <a:t>好的企业文化，会把员工当家人，会关注员工的个人成长，身心健康，让你有归属感；差的企业文化，会把员工当运转的机器，会让你每天如坐针毡，压力倍增，长此以往，连工作的积极性都丧</a:t>
            </a:r>
            <a:r>
              <a:rPr lang="zh-CN" sz="1200" dirty="0">
                <a:solidFill>
                  <a:srgbClr val="FFFFFF"/>
                </a:solidFill>
                <a:latin typeface="Century Gothic" panose="020B0502020202020204"/>
                <a:ea typeface="微软雅黑" panose="020B0503020204020204" pitchFamily="34" charset="-122"/>
                <a:sym typeface="+mn-ea"/>
              </a:rPr>
              <a:t>失了</a:t>
            </a:r>
            <a:r>
              <a:rPr lang="en-US" altLang="zh-CN" sz="1200" dirty="0">
                <a:solidFill>
                  <a:srgbClr val="FFFFFF"/>
                </a:solidFill>
                <a:latin typeface="Century Gothic" panose="020B0502020202020204"/>
                <a:ea typeface="微软雅黑" panose="020B0503020204020204" pitchFamily="34" charset="-122"/>
                <a:sym typeface="+mn-ea"/>
              </a:rPr>
              <a:t>.</a:t>
            </a:r>
            <a:endParaRPr lang="en-US" altLang="zh-CN" sz="1200" dirty="0">
              <a:solidFill>
                <a:srgbClr val="FFFFFF"/>
              </a:solidFill>
              <a:latin typeface="Century Gothic" panose="020B0502020202020204"/>
              <a:ea typeface="微软雅黑" panose="020B0503020204020204" pitchFamily="34" charset="-122"/>
            </a:endParaRPr>
          </a:p>
          <a:p>
            <a:endParaRPr lang="en-US" altLang="zh-CN" sz="1200" dirty="0">
              <a:solidFill>
                <a:srgbClr val="FFFFFF"/>
              </a:solidFill>
              <a:latin typeface="Century Gothic" panose="020B0502020202020204"/>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1"/>
          <p:nvPr/>
        </p:nvSpPr>
        <p:spPr>
          <a:xfrm>
            <a:off x="3783965" y="3168650"/>
            <a:ext cx="5800725" cy="1197610"/>
          </a:xfrm>
          <a:prstGeom prst="rect">
            <a:avLst/>
          </a:prstGeom>
          <a:noFill/>
          <a:ln>
            <a:solidFill>
              <a:schemeClr val="bg1"/>
            </a:solidFill>
          </a:ln>
        </p:spPr>
        <p:txBody>
          <a:bodyPr wrap="square" lIns="91436" tIns="45719" rIns="91436" bIns="45719" rtlCol="0">
            <a:spAutoFit/>
          </a:bodyPr>
          <a:lstStyle/>
          <a:p>
            <a:pPr algn="ctr">
              <a:lnSpc>
                <a:spcPct val="90000"/>
              </a:lnSpc>
            </a:pPr>
            <a:r>
              <a:rPr lang="en-US" altLang="zh-CN" sz="8000" b="1" spc="300" dirty="0">
                <a:solidFill>
                  <a:schemeClr val="bg1"/>
                </a:solidFill>
                <a:latin typeface="微软雅黑" panose="020B0503020204020204" pitchFamily="34" charset="-122"/>
                <a:ea typeface="微软雅黑" panose="020B0503020204020204" pitchFamily="34" charset="-122"/>
              </a:rPr>
              <a:t>3.</a:t>
            </a:r>
            <a:r>
              <a:rPr lang="zh-CN" altLang="en-US" sz="8000" b="1" spc="300" dirty="0">
                <a:solidFill>
                  <a:schemeClr val="bg1"/>
                </a:solidFill>
                <a:latin typeface="微软雅黑" panose="020B0503020204020204" pitchFamily="34" charset="-122"/>
                <a:ea typeface="微软雅黑" panose="020B0503020204020204" pitchFamily="34" charset="-122"/>
              </a:rPr>
              <a:t>数据分析</a:t>
            </a:r>
          </a:p>
        </p:txBody>
      </p:sp>
      <p:grpSp>
        <p:nvGrpSpPr>
          <p:cNvPr id="16" name="Group 4"/>
          <p:cNvGrpSpPr>
            <a:grpSpLocks noChangeAspect="1"/>
          </p:cNvGrpSpPr>
          <p:nvPr/>
        </p:nvGrpSpPr>
        <p:grpSpPr bwMode="auto">
          <a:xfrm rot="19764056">
            <a:off x="2958871" y="2495739"/>
            <a:ext cx="1424066" cy="1326299"/>
            <a:chOff x="1164" y="687"/>
            <a:chExt cx="3219" cy="2998"/>
          </a:xfrm>
          <a:solidFill>
            <a:schemeClr val="bg1"/>
          </a:solidFill>
          <a:effectLst>
            <a:outerShdw blurRad="50800" dist="38100" dir="2700000" algn="tl" rotWithShape="0">
              <a:prstClr val="black">
                <a:alpha val="40000"/>
              </a:prstClr>
            </a:outerShdw>
          </a:effectLst>
        </p:grpSpPr>
        <p:sp>
          <p:nvSpPr>
            <p:cNvPr id="17" name="Freeform 6"/>
            <p:cNvSpPr/>
            <p:nvPr/>
          </p:nvSpPr>
          <p:spPr bwMode="auto">
            <a:xfrm>
              <a:off x="1164" y="687"/>
              <a:ext cx="3219" cy="2998"/>
            </a:xfrm>
            <a:custGeom>
              <a:avLst/>
              <a:gdLst>
                <a:gd name="T0" fmla="*/ 96 w 1360"/>
                <a:gd name="T1" fmla="*/ 404 h 1266"/>
                <a:gd name="T2" fmla="*/ 96 w 1360"/>
                <a:gd name="T3" fmla="*/ 527 h 1266"/>
                <a:gd name="T4" fmla="*/ 105 w 1360"/>
                <a:gd name="T5" fmla="*/ 537 h 1266"/>
                <a:gd name="T6" fmla="*/ 123 w 1360"/>
                <a:gd name="T7" fmla="*/ 616 h 1266"/>
                <a:gd name="T8" fmla="*/ 119 w 1360"/>
                <a:gd name="T9" fmla="*/ 629 h 1266"/>
                <a:gd name="T10" fmla="*/ 147 w 1360"/>
                <a:gd name="T11" fmla="*/ 940 h 1266"/>
                <a:gd name="T12" fmla="*/ 169 w 1360"/>
                <a:gd name="T13" fmla="*/ 1194 h 1266"/>
                <a:gd name="T14" fmla="*/ 175 w 1360"/>
                <a:gd name="T15" fmla="*/ 1266 h 1266"/>
                <a:gd name="T16" fmla="*/ 0 w 1360"/>
                <a:gd name="T17" fmla="*/ 1266 h 1266"/>
                <a:gd name="T18" fmla="*/ 6 w 1360"/>
                <a:gd name="T19" fmla="*/ 1197 h 1266"/>
                <a:gd name="T20" fmla="*/ 38 w 1360"/>
                <a:gd name="T21" fmla="*/ 811 h 1266"/>
                <a:gd name="T22" fmla="*/ 54 w 1360"/>
                <a:gd name="T23" fmla="*/ 629 h 1266"/>
                <a:gd name="T24" fmla="*/ 50 w 1360"/>
                <a:gd name="T25" fmla="*/ 613 h 1266"/>
                <a:gd name="T26" fmla="*/ 71 w 1360"/>
                <a:gd name="T27" fmla="*/ 537 h 1266"/>
                <a:gd name="T28" fmla="*/ 79 w 1360"/>
                <a:gd name="T29" fmla="*/ 525 h 1266"/>
                <a:gd name="T30" fmla="*/ 79 w 1360"/>
                <a:gd name="T31" fmla="*/ 407 h 1266"/>
                <a:gd name="T32" fmla="*/ 70 w 1360"/>
                <a:gd name="T33" fmla="*/ 392 h 1266"/>
                <a:gd name="T34" fmla="*/ 31 w 1360"/>
                <a:gd name="T35" fmla="*/ 374 h 1266"/>
                <a:gd name="T36" fmla="*/ 44 w 1360"/>
                <a:gd name="T37" fmla="*/ 366 h 1266"/>
                <a:gd name="T38" fmla="*/ 624 w 1360"/>
                <a:gd name="T39" fmla="*/ 44 h 1266"/>
                <a:gd name="T40" fmla="*/ 692 w 1360"/>
                <a:gd name="T41" fmla="*/ 5 h 1266"/>
                <a:gd name="T42" fmla="*/ 718 w 1360"/>
                <a:gd name="T43" fmla="*/ 5 h 1266"/>
                <a:gd name="T44" fmla="*/ 1255 w 1360"/>
                <a:gd name="T45" fmla="*/ 275 h 1266"/>
                <a:gd name="T46" fmla="*/ 1360 w 1360"/>
                <a:gd name="T47" fmla="*/ 328 h 1266"/>
                <a:gd name="T48" fmla="*/ 1302 w 1360"/>
                <a:gd name="T49" fmla="*/ 360 h 1266"/>
                <a:gd name="T50" fmla="*/ 723 w 1360"/>
                <a:gd name="T51" fmla="*/ 666 h 1266"/>
                <a:gd name="T52" fmla="*/ 688 w 1360"/>
                <a:gd name="T53" fmla="*/ 668 h 1266"/>
                <a:gd name="T54" fmla="*/ 112 w 1360"/>
                <a:gd name="T55" fmla="*/ 411 h 1266"/>
                <a:gd name="T56" fmla="*/ 96 w 1360"/>
                <a:gd name="T57" fmla="*/ 404 h 1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60" h="1266">
                  <a:moveTo>
                    <a:pt x="96" y="404"/>
                  </a:moveTo>
                  <a:cubicBezTo>
                    <a:pt x="96" y="447"/>
                    <a:pt x="96" y="487"/>
                    <a:pt x="96" y="527"/>
                  </a:cubicBezTo>
                  <a:cubicBezTo>
                    <a:pt x="96" y="531"/>
                    <a:pt x="101" y="535"/>
                    <a:pt x="105" y="537"/>
                  </a:cubicBezTo>
                  <a:cubicBezTo>
                    <a:pt x="136" y="555"/>
                    <a:pt x="144" y="585"/>
                    <a:pt x="123" y="616"/>
                  </a:cubicBezTo>
                  <a:cubicBezTo>
                    <a:pt x="121" y="620"/>
                    <a:pt x="119" y="625"/>
                    <a:pt x="119" y="629"/>
                  </a:cubicBezTo>
                  <a:cubicBezTo>
                    <a:pt x="128" y="733"/>
                    <a:pt x="138" y="836"/>
                    <a:pt x="147" y="940"/>
                  </a:cubicBezTo>
                  <a:cubicBezTo>
                    <a:pt x="154" y="1024"/>
                    <a:pt x="162" y="1109"/>
                    <a:pt x="169" y="1194"/>
                  </a:cubicBezTo>
                  <a:cubicBezTo>
                    <a:pt x="171" y="1217"/>
                    <a:pt x="173" y="1239"/>
                    <a:pt x="175" y="1266"/>
                  </a:cubicBezTo>
                  <a:cubicBezTo>
                    <a:pt x="117" y="1266"/>
                    <a:pt x="60" y="1266"/>
                    <a:pt x="0" y="1266"/>
                  </a:cubicBezTo>
                  <a:cubicBezTo>
                    <a:pt x="2" y="1244"/>
                    <a:pt x="4" y="1220"/>
                    <a:pt x="6" y="1197"/>
                  </a:cubicBezTo>
                  <a:cubicBezTo>
                    <a:pt x="16" y="1068"/>
                    <a:pt x="27" y="940"/>
                    <a:pt x="38" y="811"/>
                  </a:cubicBezTo>
                  <a:cubicBezTo>
                    <a:pt x="43" y="750"/>
                    <a:pt x="49" y="690"/>
                    <a:pt x="54" y="629"/>
                  </a:cubicBezTo>
                  <a:cubicBezTo>
                    <a:pt x="54" y="624"/>
                    <a:pt x="52" y="617"/>
                    <a:pt x="50" y="613"/>
                  </a:cubicBezTo>
                  <a:cubicBezTo>
                    <a:pt x="32" y="583"/>
                    <a:pt x="40" y="553"/>
                    <a:pt x="71" y="537"/>
                  </a:cubicBezTo>
                  <a:cubicBezTo>
                    <a:pt x="75" y="535"/>
                    <a:pt x="79" y="529"/>
                    <a:pt x="79" y="525"/>
                  </a:cubicBezTo>
                  <a:cubicBezTo>
                    <a:pt x="79" y="486"/>
                    <a:pt x="80" y="446"/>
                    <a:pt x="79" y="407"/>
                  </a:cubicBezTo>
                  <a:cubicBezTo>
                    <a:pt x="79" y="402"/>
                    <a:pt x="74" y="395"/>
                    <a:pt x="70" y="392"/>
                  </a:cubicBezTo>
                  <a:cubicBezTo>
                    <a:pt x="58" y="386"/>
                    <a:pt x="45" y="381"/>
                    <a:pt x="31" y="374"/>
                  </a:cubicBezTo>
                  <a:cubicBezTo>
                    <a:pt x="36" y="371"/>
                    <a:pt x="40" y="368"/>
                    <a:pt x="44" y="366"/>
                  </a:cubicBezTo>
                  <a:cubicBezTo>
                    <a:pt x="237" y="259"/>
                    <a:pt x="431" y="151"/>
                    <a:pt x="624" y="44"/>
                  </a:cubicBezTo>
                  <a:cubicBezTo>
                    <a:pt x="647" y="31"/>
                    <a:pt x="670" y="19"/>
                    <a:pt x="692" y="5"/>
                  </a:cubicBezTo>
                  <a:cubicBezTo>
                    <a:pt x="702" y="0"/>
                    <a:pt x="709" y="1"/>
                    <a:pt x="718" y="5"/>
                  </a:cubicBezTo>
                  <a:cubicBezTo>
                    <a:pt x="897" y="96"/>
                    <a:pt x="1076" y="185"/>
                    <a:pt x="1255" y="275"/>
                  </a:cubicBezTo>
                  <a:cubicBezTo>
                    <a:pt x="1289" y="293"/>
                    <a:pt x="1324" y="310"/>
                    <a:pt x="1360" y="328"/>
                  </a:cubicBezTo>
                  <a:cubicBezTo>
                    <a:pt x="1339" y="340"/>
                    <a:pt x="1320" y="350"/>
                    <a:pt x="1302" y="360"/>
                  </a:cubicBezTo>
                  <a:cubicBezTo>
                    <a:pt x="1109" y="462"/>
                    <a:pt x="916" y="564"/>
                    <a:pt x="723" y="666"/>
                  </a:cubicBezTo>
                  <a:cubicBezTo>
                    <a:pt x="711" y="672"/>
                    <a:pt x="701" y="674"/>
                    <a:pt x="688" y="668"/>
                  </a:cubicBezTo>
                  <a:cubicBezTo>
                    <a:pt x="496" y="582"/>
                    <a:pt x="304" y="496"/>
                    <a:pt x="112" y="411"/>
                  </a:cubicBezTo>
                  <a:cubicBezTo>
                    <a:pt x="108" y="409"/>
                    <a:pt x="103" y="407"/>
                    <a:pt x="96" y="404"/>
                  </a:cubicBezTo>
                  <a:close/>
                </a:path>
              </a:pathLst>
            </a:custGeom>
            <a:grpFill/>
            <a:ln>
              <a:noFill/>
            </a:ln>
          </p:spPr>
          <p:txBody>
            <a:bodyPr vert="horz" wrap="square" lIns="91440" tIns="45720" rIns="91440" bIns="45720" numCol="1" anchor="t" anchorCtr="0" compatLnSpc="1"/>
            <a:lstStyle/>
            <a:p>
              <a:endParaRPr lang="zh-HK" altLang="en-US"/>
            </a:p>
          </p:txBody>
        </p:sp>
        <p:sp>
          <p:nvSpPr>
            <p:cNvPr id="18" name="Freeform 7"/>
            <p:cNvSpPr/>
            <p:nvPr/>
          </p:nvSpPr>
          <p:spPr bwMode="auto">
            <a:xfrm>
              <a:off x="1829" y="1959"/>
              <a:ext cx="2000" cy="947"/>
            </a:xfrm>
            <a:custGeom>
              <a:avLst/>
              <a:gdLst>
                <a:gd name="T0" fmla="*/ 0 w 845"/>
                <a:gd name="T1" fmla="*/ 147 h 400"/>
                <a:gd name="T2" fmla="*/ 78 w 845"/>
                <a:gd name="T3" fmla="*/ 32 h 400"/>
                <a:gd name="T4" fmla="*/ 96 w 845"/>
                <a:gd name="T5" fmla="*/ 28 h 400"/>
                <a:gd name="T6" fmla="*/ 262 w 845"/>
                <a:gd name="T7" fmla="*/ 101 h 400"/>
                <a:gd name="T8" fmla="*/ 417 w 845"/>
                <a:gd name="T9" fmla="*/ 170 h 400"/>
                <a:gd name="T10" fmla="*/ 434 w 845"/>
                <a:gd name="T11" fmla="*/ 167 h 400"/>
                <a:gd name="T12" fmla="*/ 724 w 845"/>
                <a:gd name="T13" fmla="*/ 13 h 400"/>
                <a:gd name="T14" fmla="*/ 749 w 845"/>
                <a:gd name="T15" fmla="*/ 0 h 400"/>
                <a:gd name="T16" fmla="*/ 845 w 845"/>
                <a:gd name="T17" fmla="*/ 143 h 400"/>
                <a:gd name="T18" fmla="*/ 743 w 845"/>
                <a:gd name="T19" fmla="*/ 207 h 400"/>
                <a:gd name="T20" fmla="*/ 448 w 845"/>
                <a:gd name="T21" fmla="*/ 393 h 400"/>
                <a:gd name="T22" fmla="*/ 421 w 845"/>
                <a:gd name="T23" fmla="*/ 394 h 400"/>
                <a:gd name="T24" fmla="*/ 8 w 845"/>
                <a:gd name="T25" fmla="*/ 153 h 400"/>
                <a:gd name="T26" fmla="*/ 0 w 845"/>
                <a:gd name="T27" fmla="*/ 147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45" h="400">
                  <a:moveTo>
                    <a:pt x="0" y="147"/>
                  </a:moveTo>
                  <a:cubicBezTo>
                    <a:pt x="27" y="108"/>
                    <a:pt x="53" y="70"/>
                    <a:pt x="78" y="32"/>
                  </a:cubicBezTo>
                  <a:cubicBezTo>
                    <a:pt x="84" y="24"/>
                    <a:pt x="89" y="25"/>
                    <a:pt x="96" y="28"/>
                  </a:cubicBezTo>
                  <a:cubicBezTo>
                    <a:pt x="151" y="53"/>
                    <a:pt x="206" y="77"/>
                    <a:pt x="262" y="101"/>
                  </a:cubicBezTo>
                  <a:cubicBezTo>
                    <a:pt x="313" y="124"/>
                    <a:pt x="365" y="147"/>
                    <a:pt x="417" y="170"/>
                  </a:cubicBezTo>
                  <a:cubicBezTo>
                    <a:pt x="421" y="172"/>
                    <a:pt x="429" y="170"/>
                    <a:pt x="434" y="167"/>
                  </a:cubicBezTo>
                  <a:cubicBezTo>
                    <a:pt x="531" y="116"/>
                    <a:pt x="627" y="65"/>
                    <a:pt x="724" y="13"/>
                  </a:cubicBezTo>
                  <a:cubicBezTo>
                    <a:pt x="732" y="9"/>
                    <a:pt x="740" y="5"/>
                    <a:pt x="749" y="0"/>
                  </a:cubicBezTo>
                  <a:cubicBezTo>
                    <a:pt x="781" y="48"/>
                    <a:pt x="813" y="95"/>
                    <a:pt x="845" y="143"/>
                  </a:cubicBezTo>
                  <a:cubicBezTo>
                    <a:pt x="811" y="165"/>
                    <a:pt x="777" y="186"/>
                    <a:pt x="743" y="207"/>
                  </a:cubicBezTo>
                  <a:cubicBezTo>
                    <a:pt x="645" y="269"/>
                    <a:pt x="546" y="331"/>
                    <a:pt x="448" y="393"/>
                  </a:cubicBezTo>
                  <a:cubicBezTo>
                    <a:pt x="438" y="399"/>
                    <a:pt x="431" y="400"/>
                    <a:pt x="421" y="394"/>
                  </a:cubicBezTo>
                  <a:cubicBezTo>
                    <a:pt x="284" y="313"/>
                    <a:pt x="146" y="233"/>
                    <a:pt x="8" y="153"/>
                  </a:cubicBezTo>
                  <a:cubicBezTo>
                    <a:pt x="6" y="151"/>
                    <a:pt x="3" y="149"/>
                    <a:pt x="0" y="147"/>
                  </a:cubicBezTo>
                  <a:close/>
                </a:path>
              </a:pathLst>
            </a:custGeom>
            <a:grpFill/>
            <a:ln>
              <a:noFill/>
            </a:ln>
          </p:spPr>
          <p:txBody>
            <a:bodyPr vert="horz" wrap="square" lIns="91440" tIns="45720" rIns="91440" bIns="45720" numCol="1" anchor="t" anchorCtr="0" compatLnSpc="1"/>
            <a:lstStyle/>
            <a:p>
              <a:endParaRPr lang="zh-HK" altLang="en-US"/>
            </a:p>
          </p:txBody>
        </p:sp>
      </p:grpSp>
    </p:spTree>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3344012" y="2512085"/>
            <a:ext cx="5207000" cy="1065161"/>
          </a:xfrm>
          <a:prstGeom prst="rect">
            <a:avLst/>
          </a:prstGeom>
        </p:spPr>
        <p:txBody>
          <a:bodyPr wrap="square" lIns="91436" tIns="45719" rIns="91436" bIns="45719">
            <a:spAutoFit/>
          </a:bodyPr>
          <a:lstStyle/>
          <a:p>
            <a:pPr algn="ctr">
              <a:lnSpc>
                <a:spcPct val="130000"/>
              </a:lnSpc>
            </a:pPr>
            <a:r>
              <a:rPr lang="zh-CN" altLang="en-US" sz="5400" dirty="0">
                <a:solidFill>
                  <a:srgbClr val="FFFFFF"/>
                </a:solidFill>
                <a:latin typeface="Century Gothic" panose="020B0502020202020204"/>
                <a:ea typeface="微软雅黑" panose="020B0503020204020204" pitchFamily="34" charset="-122"/>
              </a:rPr>
              <a:t>月薪工资</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主题">
  <a:themeElements>
    <a:clrScheme name="办公室">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奥斯汀">
      <a:majorFont>
        <a:latin typeface="Century Gothic"/>
        <a:ea typeface=""/>
        <a:cs typeface=""/>
        <a:font script="Jpan" typeface="ＭＳ ゴシック"/>
        <a:font script="Hang" typeface="HY중고딕"/>
        <a:font script="Hans" typeface="微软雅黑"/>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微软雅黑"/>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199</TotalTime>
  <Words>814</Words>
  <Application>Microsoft Office PowerPoint</Application>
  <PresentationFormat>自定义</PresentationFormat>
  <Paragraphs>66</Paragraphs>
  <Slides>21</Slides>
  <Notes>0</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21</vt:i4>
      </vt:variant>
    </vt:vector>
  </HeadingPairs>
  <TitlesOfParts>
    <vt:vector size="26" baseType="lpstr">
      <vt:lpstr>微软雅黑</vt:lpstr>
      <vt:lpstr>微软雅黑 Light</vt:lpstr>
      <vt:lpstr>Arial</vt:lpstr>
      <vt:lpstr>Century Gothic</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Office PLUS</dc:creator>
  <cp:lastModifiedBy>d d</cp:lastModifiedBy>
  <cp:revision>61</cp:revision>
  <dcterms:created xsi:type="dcterms:W3CDTF">2015-07-02T02:13:00Z</dcterms:created>
  <dcterms:modified xsi:type="dcterms:W3CDTF">2021-01-21T05:14:42Z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2052-11.1.0.9208</vt:lpwstr>
  </property>
</Properties>
</file>